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2" r:id="rId7"/>
    <p:sldId id="263" r:id="rId8"/>
    <p:sldId id="264" r:id="rId9"/>
    <p:sldId id="265" r:id="rId10"/>
    <p:sldId id="266" r:id="rId11"/>
    <p:sldId id="268" r:id="rId12"/>
    <p:sldId id="267"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47178"/>
    <a:srgbClr val="447276"/>
    <a:srgbClr val="49BB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60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428449" y="6231489"/>
            <a:ext cx="1784152" cy="340761"/>
            <a:chOff x="428449" y="6231489"/>
            <a:chExt cx="1784152" cy="340761"/>
          </a:xfrm>
        </p:grpSpPr>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55" y="6231489"/>
              <a:ext cx="1470546" cy="340761"/>
            </a:xfrm>
            <a:prstGeom prst="rect">
              <a:avLst/>
            </a:prstGeom>
          </p:spPr>
        </p:pic>
        <p:pic>
          <p:nvPicPr>
            <p:cNvPr id="8" name="Immagin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49" y="6231489"/>
              <a:ext cx="313606" cy="313606"/>
            </a:xfrm>
            <a:prstGeom prst="rect">
              <a:avLst/>
            </a:prstGeom>
          </p:spPr>
        </p:pic>
      </p:grpSp>
      <p:pic>
        <p:nvPicPr>
          <p:cNvPr id="9"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163" y="2774350"/>
            <a:ext cx="4123673" cy="1309300"/>
          </a:xfrm>
          <a:prstGeom prst="rect">
            <a:avLst/>
          </a:prstGeom>
        </p:spPr>
      </p:pic>
      <p:sp>
        <p:nvSpPr>
          <p:cNvPr id="11" name="Rectangle 12"/>
          <p:cNvSpPr/>
          <p:nvPr/>
        </p:nvSpPr>
        <p:spPr>
          <a:xfrm>
            <a:off x="4100838" y="3119735"/>
            <a:ext cx="4136325" cy="3452515"/>
          </a:xfrm>
          <a:prstGeom prst="rect">
            <a:avLst/>
          </a:prstGeom>
          <a:noFill/>
        </p:spPr>
        <p:txBody>
          <a:bodyPr wrap="none" lIns="91440" tIns="45720" rIns="91440" bIns="45720">
            <a:prstTxWarp prst="textArchDown">
              <a:avLst>
                <a:gd name="adj" fmla="val 2405805"/>
              </a:avLst>
            </a:prstTxWarp>
            <a:spAutoFit/>
          </a:bodyPr>
          <a:lstStyle/>
          <a:p>
            <a:pPr algn="ctr"/>
            <a:r>
              <a:rPr lang="en-US" sz="2000" cap="none" spc="0" dirty="0">
                <a:ln w="0">
                  <a:noFill/>
                </a:ln>
                <a:solidFill>
                  <a:srgbClr val="EB1D5A"/>
                </a:solidFill>
                <a:latin typeface="Arial" panose="020B0604020202020204" pitchFamily="34" charset="0"/>
                <a:cs typeface="Arial" panose="020B0604020202020204" pitchFamily="34" charset="0"/>
              </a:rPr>
              <a:t>29 OTTOBRE 2016</a:t>
            </a:r>
          </a:p>
        </p:txBody>
      </p:sp>
      <p:sp>
        <p:nvSpPr>
          <p:cNvPr id="10"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E8F0-19A4-4F5E-A1B0-B025C2C7DD62}" type="slidenum">
              <a:rPr lang="en-US" smtClean="0"/>
              <a:t>‹#›</a:t>
            </a:fld>
            <a:endParaRPr lang="en-US" dirty="0"/>
          </a:p>
        </p:txBody>
      </p:sp>
    </p:spTree>
    <p:extLst>
      <p:ext uri="{BB962C8B-B14F-4D97-AF65-F5344CB8AC3E}">
        <p14:creationId xmlns:p14="http://schemas.microsoft.com/office/powerpoint/2010/main" val="366770310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Title &amp; Subtitle">
    <p:bg>
      <p:bgPr>
        <a:gradFill>
          <a:gsLst>
            <a:gs pos="0">
              <a:srgbClr val="49BBC2"/>
            </a:gs>
            <a:gs pos="74000">
              <a:srgbClr val="147178"/>
            </a:gs>
            <a:gs pos="100000">
              <a:srgbClr val="147178"/>
            </a:gs>
          </a:gsLst>
          <a:lin ang="5400000" scaled="1"/>
        </a:gradFill>
        <a:effectLst/>
      </p:bgPr>
    </p:bg>
    <p:spTree>
      <p:nvGrpSpPr>
        <p:cNvPr id="1" name=""/>
        <p:cNvGrpSpPr/>
        <p:nvPr/>
      </p:nvGrpSpPr>
      <p:grpSpPr>
        <a:xfrm>
          <a:off x="0" y="0"/>
          <a:ext cx="0" cy="0"/>
          <a:chOff x="0" y="0"/>
          <a:chExt cx="0" cy="0"/>
        </a:xfrm>
      </p:grpSpPr>
      <p:pic>
        <p:nvPicPr>
          <p:cNvPr id="11"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6063" y="5156281"/>
            <a:ext cx="1200150" cy="1200150"/>
          </a:xfrm>
          <a:prstGeom prst="rect">
            <a:avLst/>
          </a:prstGeom>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9125" y="463550"/>
            <a:ext cx="3952876" cy="5465120"/>
          </a:xfrm>
          <a:prstGeom prst="rect">
            <a:avLst/>
          </a:prstGeom>
        </p:spPr>
      </p:pic>
      <p:sp>
        <p:nvSpPr>
          <p:cNvPr id="13"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E8F0-19A4-4F5E-A1B0-B025C2C7DD62}" type="slidenum">
              <a:rPr lang="en-US" smtClean="0"/>
              <a:t>‹#›</a:t>
            </a:fld>
            <a:endParaRPr lang="en-US"/>
          </a:p>
        </p:txBody>
      </p:sp>
      <p:sp>
        <p:nvSpPr>
          <p:cNvPr id="14" name="Text Placeholder 13"/>
          <p:cNvSpPr>
            <a:spLocks noGrp="1"/>
          </p:cNvSpPr>
          <p:nvPr>
            <p:ph type="body" sz="quarter" idx="10" hasCustomPrompt="1"/>
          </p:nvPr>
        </p:nvSpPr>
        <p:spPr>
          <a:xfrm>
            <a:off x="838201" y="4520317"/>
            <a:ext cx="4182374" cy="531190"/>
          </a:xfrm>
          <a:prstGeom prst="rect">
            <a:avLst/>
          </a:prstGeom>
        </p:spPr>
        <p:txBody>
          <a:bodyPr/>
          <a:lstStyle>
            <a:lvl1pPr marL="0" indent="0">
              <a:lnSpc>
                <a:spcPct val="100000"/>
              </a:lnSpc>
              <a:spcBef>
                <a:spcPts val="0"/>
              </a:spcBef>
              <a:buNone/>
              <a:defRPr lang="en-US" dirty="0"/>
            </a:lvl1pPr>
          </a:lstStyle>
          <a:p>
            <a:r>
              <a:rPr lang="en-US" sz="2800" dirty="0">
                <a:solidFill>
                  <a:schemeClr val="bg1"/>
                </a:solidFill>
                <a:latin typeface="Arial Black" panose="020B0A04020102020204" pitchFamily="34" charset="0"/>
              </a:rPr>
              <a:t>Speaker name</a:t>
            </a:r>
          </a:p>
        </p:txBody>
      </p:sp>
      <p:sp>
        <p:nvSpPr>
          <p:cNvPr id="16" name="Text Placeholder 15"/>
          <p:cNvSpPr>
            <a:spLocks noGrp="1"/>
          </p:cNvSpPr>
          <p:nvPr>
            <p:ph type="body" sz="quarter" idx="11" hasCustomPrompt="1"/>
          </p:nvPr>
        </p:nvSpPr>
        <p:spPr>
          <a:xfrm>
            <a:off x="838200" y="5582696"/>
            <a:ext cx="7175500" cy="543524"/>
          </a:xfrm>
          <a:prstGeom prst="rect">
            <a:avLst/>
          </a:prstGeom>
        </p:spPr>
        <p:txBody>
          <a:bodyPr/>
          <a:lstStyle>
            <a:lvl1pPr marL="0" indent="0">
              <a:lnSpc>
                <a:spcPct val="100000"/>
              </a:lnSpc>
              <a:spcBef>
                <a:spcPts val="0"/>
              </a:spcBef>
              <a:buNone/>
              <a:defRPr lang="en-US" dirty="0"/>
            </a:lvl1pPr>
          </a:lstStyle>
          <a:p>
            <a:pPr lvl="0"/>
            <a:r>
              <a:rPr lang="en-US" sz="2800" dirty="0">
                <a:solidFill>
                  <a:srgbClr val="49BBC2"/>
                </a:solidFill>
                <a:latin typeface="Arial Black" panose="020B0A04020102020204" pitchFamily="34" charset="0"/>
              </a:rPr>
              <a:t>email@domain.com</a:t>
            </a:r>
            <a:endParaRPr lang="en-US" dirty="0"/>
          </a:p>
        </p:txBody>
      </p:sp>
      <p:sp>
        <p:nvSpPr>
          <p:cNvPr id="17" name="Text Placeholder 13"/>
          <p:cNvSpPr>
            <a:spLocks noGrp="1"/>
          </p:cNvSpPr>
          <p:nvPr>
            <p:ph type="body" sz="quarter" idx="12" hasCustomPrompt="1"/>
          </p:nvPr>
        </p:nvSpPr>
        <p:spPr>
          <a:xfrm>
            <a:off x="838201" y="5051506"/>
            <a:ext cx="4182374" cy="531190"/>
          </a:xfrm>
          <a:prstGeom prst="rect">
            <a:avLst/>
          </a:prstGeom>
        </p:spPr>
        <p:txBody>
          <a:bodyPr/>
          <a:lstStyle>
            <a:lvl1pPr marL="0" indent="0">
              <a:lnSpc>
                <a:spcPct val="100000"/>
              </a:lnSpc>
              <a:spcBef>
                <a:spcPts val="0"/>
              </a:spcBef>
              <a:buNone/>
              <a:defRPr lang="en-US" dirty="0"/>
            </a:lvl1pPr>
          </a:lstStyle>
          <a:p>
            <a:r>
              <a:rPr lang="en-US" sz="2800" dirty="0">
                <a:solidFill>
                  <a:schemeClr val="bg1"/>
                </a:solidFill>
                <a:latin typeface="Arial Black" panose="020B0A04020102020204" pitchFamily="34" charset="0"/>
              </a:rPr>
              <a:t>@</a:t>
            </a:r>
            <a:r>
              <a:rPr lang="en-US" sz="2800" dirty="0" err="1">
                <a:solidFill>
                  <a:schemeClr val="bg1"/>
                </a:solidFill>
                <a:latin typeface="Arial Black" panose="020B0A04020102020204" pitchFamily="34" charset="0"/>
              </a:rPr>
              <a:t>TwitterHandle</a:t>
            </a:r>
            <a:endParaRPr lang="en-US" sz="2800" dirty="0">
              <a:solidFill>
                <a:schemeClr val="bg1"/>
              </a:solidFill>
              <a:latin typeface="Arial Black" panose="020B0A04020102020204" pitchFamily="34" charset="0"/>
            </a:endParaRPr>
          </a:p>
        </p:txBody>
      </p:sp>
      <p:sp>
        <p:nvSpPr>
          <p:cNvPr id="21" name="Title 20"/>
          <p:cNvSpPr>
            <a:spLocks noGrp="1"/>
          </p:cNvSpPr>
          <p:nvPr>
            <p:ph type="title" hasCustomPrompt="1"/>
          </p:nvPr>
        </p:nvSpPr>
        <p:spPr>
          <a:xfrm>
            <a:off x="838200" y="1012825"/>
            <a:ext cx="10515600" cy="1325563"/>
          </a:xfrm>
          <a:prstGeom prst="rect">
            <a:avLst/>
          </a:prstGeom>
        </p:spPr>
        <p:txBody>
          <a:bodyPr/>
          <a:lstStyle>
            <a:lvl1pPr>
              <a:defRPr/>
            </a:lvl1pPr>
          </a:lstStyle>
          <a:p>
            <a:r>
              <a:rPr lang="en-US" dirty="0"/>
              <a:t>SESSION TITLE</a:t>
            </a:r>
            <a:br>
              <a:rPr lang="en-US" dirty="0"/>
            </a:br>
            <a:r>
              <a:rPr lang="en-US" dirty="0"/>
              <a:t>Subtitle</a:t>
            </a:r>
          </a:p>
        </p:txBody>
      </p:sp>
    </p:spTree>
    <p:extLst>
      <p:ext uri="{BB962C8B-B14F-4D97-AF65-F5344CB8AC3E}">
        <p14:creationId xmlns:p14="http://schemas.microsoft.com/office/powerpoint/2010/main" val="305476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s">
    <p:bg>
      <p:bgPr>
        <a:solidFill>
          <a:schemeClr val="tx1"/>
        </a:soli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52773"/>
            <a:ext cx="12192000" cy="2309365"/>
          </a:xfrm>
          <a:prstGeom prst="rect">
            <a:avLst/>
          </a:prstGeom>
        </p:spPr>
      </p:pic>
      <p:cxnSp>
        <p:nvCxnSpPr>
          <p:cNvPr id="9" name="Straight Connector 4"/>
          <p:cNvCxnSpPr/>
          <p:nvPr/>
        </p:nvCxnSpPr>
        <p:spPr>
          <a:xfrm>
            <a:off x="838200" y="1690688"/>
            <a:ext cx="10515600" cy="0"/>
          </a:xfrm>
          <a:prstGeom prst="line">
            <a:avLst/>
          </a:prstGeom>
          <a:ln w="25400">
            <a:solidFill>
              <a:srgbClr val="EB1D5A"/>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p:cNvSpPr>
            <a:spLocks noGrp="1"/>
          </p:cNvSpPr>
          <p:nvPr>
            <p:ph type="sldNum" sz="quarter" idx="4"/>
          </p:nvPr>
        </p:nvSpPr>
        <p:spPr>
          <a:xfrm>
            <a:off x="8610600" y="667754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E8F0-19A4-4F5E-A1B0-B025C2C7DD62}" type="slidenum">
              <a:rPr lang="en-US" smtClean="0"/>
              <a:t>‹#›</a:t>
            </a:fld>
            <a:endParaRPr lang="en-US"/>
          </a:p>
        </p:txBody>
      </p:sp>
      <p:sp>
        <p:nvSpPr>
          <p:cNvPr id="4" name="Title 3"/>
          <p:cNvSpPr>
            <a:spLocks noGrp="1"/>
          </p:cNvSpPr>
          <p:nvPr>
            <p:ph type="title" hasCustomPrompt="1"/>
          </p:nvPr>
        </p:nvSpPr>
        <p:spPr>
          <a:xfrm>
            <a:off x="838200" y="365125"/>
            <a:ext cx="10515600" cy="1325563"/>
          </a:xfrm>
          <a:prstGeom prst="rect">
            <a:avLst/>
          </a:prstGeom>
          <a:solidFill>
            <a:schemeClr val="tx1"/>
          </a:solidFill>
        </p:spPr>
        <p:txBody>
          <a:bodyPr/>
          <a:lstStyle>
            <a:lvl1pPr>
              <a:defRPr>
                <a:solidFill>
                  <a:schemeClr val="bg1"/>
                </a:solidFill>
              </a:defRPr>
            </a:lvl1pPr>
          </a:lstStyle>
          <a:p>
            <a:r>
              <a:rPr lang="en-US" dirty="0"/>
              <a:t>List</a:t>
            </a:r>
          </a:p>
        </p:txBody>
      </p:sp>
      <p:sp>
        <p:nvSpPr>
          <p:cNvPr id="6" name="Text Placeholder 5"/>
          <p:cNvSpPr>
            <a:spLocks noGrp="1"/>
          </p:cNvSpPr>
          <p:nvPr>
            <p:ph type="body" sz="quarter" idx="10"/>
          </p:nvPr>
        </p:nvSpPr>
        <p:spPr>
          <a:xfrm>
            <a:off x="838200" y="1690688"/>
            <a:ext cx="10515600" cy="42910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9702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bg>
      <p:bgPr>
        <a:gradFill>
          <a:gsLst>
            <a:gs pos="0">
              <a:srgbClr val="49BBC2"/>
            </a:gs>
            <a:gs pos="74000">
              <a:srgbClr val="147178"/>
            </a:gs>
            <a:gs pos="100000">
              <a:srgbClr val="147178"/>
            </a:gs>
          </a:gsLst>
          <a:lin ang="5400000" scaled="1"/>
        </a:gradFill>
        <a:effectLst/>
      </p:bgPr>
    </p:bg>
    <p:spTree>
      <p:nvGrpSpPr>
        <p:cNvPr id="1" name=""/>
        <p:cNvGrpSpPr/>
        <p:nvPr/>
      </p:nvGrpSpPr>
      <p:grpSpPr>
        <a:xfrm>
          <a:off x="0" y="0"/>
          <a:ext cx="0" cy="0"/>
          <a:chOff x="0" y="0"/>
          <a:chExt cx="0" cy="0"/>
        </a:xfrm>
      </p:grpSpPr>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242941"/>
            <a:ext cx="12192000" cy="2309365"/>
          </a:xfrm>
          <a:prstGeom prst="rect">
            <a:avLst/>
          </a:prstGeom>
        </p:spPr>
      </p:pic>
      <p:cxnSp>
        <p:nvCxnSpPr>
          <p:cNvPr id="12" name="Straight Connector 3"/>
          <p:cNvCxnSpPr/>
          <p:nvPr/>
        </p:nvCxnSpPr>
        <p:spPr>
          <a:xfrm>
            <a:off x="838200" y="1690688"/>
            <a:ext cx="10515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838200" y="365125"/>
            <a:ext cx="10515600" cy="1325563"/>
          </a:xfrm>
          <a:prstGeom prst="rect">
            <a:avLst/>
          </a:prstGeom>
        </p:spPr>
        <p:txBody>
          <a:bodyPr/>
          <a:lstStyle>
            <a:lvl1pPr>
              <a:defRPr/>
            </a:lvl1pPr>
          </a:lstStyle>
          <a:p>
            <a:r>
              <a:rPr lang="it-IT" dirty="0">
                <a:solidFill>
                  <a:schemeClr val="bg1"/>
                </a:solidFill>
                <a:latin typeface="Arial Black" panose="020B0A04020102020204" pitchFamily="34" charset="0"/>
              </a:rPr>
              <a:t>DEMO	</a:t>
            </a:r>
            <a:endParaRPr lang="en-US" dirty="0">
              <a:solidFill>
                <a:schemeClr val="bg1"/>
              </a:solidFill>
              <a:latin typeface="Arial Black" panose="020B0A04020102020204" pitchFamily="34" charset="0"/>
            </a:endParaRPr>
          </a:p>
        </p:txBody>
      </p:sp>
      <p:sp>
        <p:nvSpPr>
          <p:cNvPr id="14" name="Content Placeholder 2"/>
          <p:cNvSpPr>
            <a:spLocks noGrp="1"/>
          </p:cNvSpPr>
          <p:nvPr>
            <p:ph idx="1" hasCustomPrompt="1"/>
          </p:nvPr>
        </p:nvSpPr>
        <p:spPr>
          <a:xfrm>
            <a:off x="838200" y="1825625"/>
            <a:ext cx="10515600" cy="4351338"/>
          </a:xfrm>
          <a:prstGeom prst="rect">
            <a:avLst/>
          </a:prstGeom>
        </p:spPr>
        <p:txBody>
          <a:bodyPr>
            <a:normAutofit/>
          </a:bodyPr>
          <a:lstStyle>
            <a:lvl1pPr>
              <a:defRPr/>
            </a:lvl1pPr>
          </a:lstStyle>
          <a:p>
            <a:pPr marL="0" lvl="0" indent="0">
              <a:buNone/>
            </a:pPr>
            <a:r>
              <a:rPr lang="it-IT" sz="3200" dirty="0" err="1">
                <a:solidFill>
                  <a:schemeClr val="bg1"/>
                </a:solidFill>
                <a:latin typeface="Arial Black" panose="020B0A04020102020204" pitchFamily="34" charset="0"/>
                <a:cs typeface="Arial" panose="020B0604020202020204" pitchFamily="34" charset="0"/>
              </a:rPr>
              <a:t>Description</a:t>
            </a:r>
            <a:endParaRPr lang="it-IT" sz="3200" dirty="0">
              <a:solidFill>
                <a:schemeClr val="bg1"/>
              </a:solidFill>
              <a:latin typeface="Arial Black" panose="020B0A04020102020204" pitchFamily="34" charset="0"/>
              <a:cs typeface="Arial" panose="020B0604020202020204" pitchFamily="34" charset="0"/>
            </a:endParaRPr>
          </a:p>
        </p:txBody>
      </p:sp>
      <p:sp>
        <p:nvSpPr>
          <p:cNvPr id="7" name="Segnaposto numero diapositiva 5"/>
          <p:cNvSpPr>
            <a:spLocks noGrp="1"/>
          </p:cNvSpPr>
          <p:nvPr>
            <p:ph type="sldNum" sz="quarter" idx="4"/>
          </p:nvPr>
        </p:nvSpPr>
        <p:spPr>
          <a:xfrm>
            <a:off x="8610600" y="667754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E8F0-19A4-4F5E-A1B0-B025C2C7DD62}" type="slidenum">
              <a:rPr lang="en-US" smtClean="0"/>
              <a:t>‹#›</a:t>
            </a:fld>
            <a:endParaRPr lang="en-US"/>
          </a:p>
        </p:txBody>
      </p:sp>
    </p:spTree>
    <p:extLst>
      <p:ext uri="{BB962C8B-B14F-4D97-AF65-F5344CB8AC3E}">
        <p14:creationId xmlns:p14="http://schemas.microsoft.com/office/powerpoint/2010/main" val="484507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p:bg>
      <p:bgPr>
        <a:gradFill>
          <a:gsLst>
            <a:gs pos="0">
              <a:srgbClr val="49BBC2"/>
            </a:gs>
            <a:gs pos="74000">
              <a:srgbClr val="147178"/>
            </a:gs>
            <a:gs pos="100000">
              <a:srgbClr val="147178"/>
            </a:gs>
          </a:gsLst>
          <a:lin ang="5400000" scaled="1"/>
        </a:gradFill>
        <a:effectLst/>
      </p:bgPr>
    </p:bg>
    <p:spTree>
      <p:nvGrpSpPr>
        <p:cNvPr id="1" name=""/>
        <p:cNvGrpSpPr/>
        <p:nvPr/>
      </p:nvGrpSpPr>
      <p:grpSpPr>
        <a:xfrm>
          <a:off x="0" y="0"/>
          <a:ext cx="0" cy="0"/>
          <a:chOff x="0" y="0"/>
          <a:chExt cx="0" cy="0"/>
        </a:xfrm>
      </p:grpSpPr>
      <p:pic>
        <p:nvPicPr>
          <p:cNvPr id="8" name="Picture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75" y="-119202"/>
            <a:ext cx="10915650" cy="7096403"/>
          </a:xfrm>
          <a:prstGeom prst="rect">
            <a:avLst/>
          </a:prstGeom>
        </p:spPr>
      </p:pic>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3214" y="2770987"/>
            <a:ext cx="4123672" cy="1316026"/>
          </a:xfrm>
          <a:prstGeom prst="rect">
            <a:avLst/>
          </a:prstGeom>
        </p:spPr>
      </p:pic>
      <p:sp>
        <p:nvSpPr>
          <p:cNvPr id="12" name="Segnaposto numero diapositiva 5"/>
          <p:cNvSpPr>
            <a:spLocks noGrp="1"/>
          </p:cNvSpPr>
          <p:nvPr>
            <p:ph type="sldNum" sz="quarter" idx="4"/>
          </p:nvPr>
        </p:nvSpPr>
        <p:spPr>
          <a:xfrm>
            <a:off x="8810625" y="630814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E8F0-19A4-4F5E-A1B0-B025C2C7DD62}" type="slidenum">
              <a:rPr lang="en-US" smtClean="0"/>
              <a:t>‹#›</a:t>
            </a:fld>
            <a:endParaRPr lang="en-US"/>
          </a:p>
        </p:txBody>
      </p:sp>
      <p:grpSp>
        <p:nvGrpSpPr>
          <p:cNvPr id="7" name="Group 6"/>
          <p:cNvGrpSpPr/>
          <p:nvPr userDrawn="1"/>
        </p:nvGrpSpPr>
        <p:grpSpPr>
          <a:xfrm>
            <a:off x="428449" y="6231489"/>
            <a:ext cx="1784152" cy="340761"/>
            <a:chOff x="428449" y="6231489"/>
            <a:chExt cx="1784152" cy="340761"/>
          </a:xfrm>
        </p:grpSpPr>
        <p:pic>
          <p:nvPicPr>
            <p:cNvPr id="13"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055" y="6231489"/>
              <a:ext cx="1470546" cy="340761"/>
            </a:xfrm>
            <a:prstGeom prst="rect">
              <a:avLst/>
            </a:prstGeom>
          </p:spPr>
        </p:pic>
        <p:pic>
          <p:nvPicPr>
            <p:cNvPr id="14" name="Immagin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8449" y="6231489"/>
              <a:ext cx="313606" cy="313606"/>
            </a:xfrm>
            <a:prstGeom prst="rect">
              <a:avLst/>
            </a:prstGeom>
          </p:spPr>
        </p:pic>
      </p:grpSp>
    </p:spTree>
    <p:extLst>
      <p:ext uri="{BB962C8B-B14F-4D97-AF65-F5344CB8AC3E}">
        <p14:creationId xmlns:p14="http://schemas.microsoft.com/office/powerpoint/2010/main" val="6956310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71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emf"/><Relationship Id="rId1" Type="http://schemas.openxmlformats.org/officeDocument/2006/relationships/slideLayout" Target="../slideLayouts/slideLayout3.xml"/><Relationship Id="rId6" Type="http://schemas.openxmlformats.org/officeDocument/2006/relationships/image" Target="../media/image34.gif"/><Relationship Id="rId11" Type="http://schemas.openxmlformats.org/officeDocument/2006/relationships/image" Target="../media/image39.emf"/><Relationship Id="rId5" Type="http://schemas.openxmlformats.org/officeDocument/2006/relationships/image" Target="../media/image33.png"/><Relationship Id="rId10" Type="http://schemas.openxmlformats.org/officeDocument/2006/relationships/image" Target="../media/image38.gif"/><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emf"/><Relationship Id="rId1" Type="http://schemas.openxmlformats.org/officeDocument/2006/relationships/slideLayout" Target="../slideLayouts/slideLayout3.xml"/><Relationship Id="rId6" Type="http://schemas.openxmlformats.org/officeDocument/2006/relationships/image" Target="../media/image34.gif"/><Relationship Id="rId11" Type="http://schemas.openxmlformats.org/officeDocument/2006/relationships/image" Target="../media/image39.emf"/><Relationship Id="rId5" Type="http://schemas.openxmlformats.org/officeDocument/2006/relationships/image" Target="../media/image33.png"/><Relationship Id="rId10" Type="http://schemas.openxmlformats.org/officeDocument/2006/relationships/image" Target="../media/image38.gif"/><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hyperlink" Target="http://tsqlt.org/" TargetMode="External"/><Relationship Id="rId13" Type="http://schemas.openxmlformats.org/officeDocument/2006/relationships/hyperlink" Target="https://github.com/chrisoldwood/SS-Unit" TargetMode="External"/><Relationship Id="rId18" Type="http://schemas.openxmlformats.org/officeDocument/2006/relationships/hyperlink" Target="http://documentation.red-gate.com/display/DAS/DLM+Automation+Suite" TargetMode="External"/><Relationship Id="rId3" Type="http://schemas.openxmlformats.org/officeDocument/2006/relationships/hyperlink" Target="https://msdn.microsoft.com/it-it/library/dn894015.aspx" TargetMode="External"/><Relationship Id="rId7" Type="http://schemas.openxmlformats.org/officeDocument/2006/relationships/hyperlink" Target="http://blogs.dotnethell.it/suxstellino/Category_2927.aspx" TargetMode="External"/><Relationship Id="rId12" Type="http://schemas.openxmlformats.org/officeDocument/2006/relationships/hyperlink" Target="https://www.simple-talk.com/sql/t-sql-programming/getting-started-testing-databases-with-tsqlt/" TargetMode="External"/><Relationship Id="rId17" Type="http://schemas.openxmlformats.org/officeDocument/2006/relationships/hyperlink" Target="http://www.red-gate.com/products/dlm/dlm-automation-suite/sql-release" TargetMode="External"/><Relationship Id="rId2" Type="http://schemas.openxmlformats.org/officeDocument/2006/relationships/hyperlink" Target="http://www.codinghorror.com/blog/2006/12/is-your-database-under-version-control.html" TargetMode="External"/><Relationship Id="rId16" Type="http://schemas.openxmlformats.org/officeDocument/2006/relationships/hyperlink" Target="http://www.red-gate.com/products/dlm/dlm-automation-suite/sql-ci" TargetMode="External"/><Relationship Id="rId1" Type="http://schemas.openxmlformats.org/officeDocument/2006/relationships/slideLayout" Target="../slideLayouts/slideLayout3.xml"/><Relationship Id="rId6" Type="http://schemas.openxmlformats.org/officeDocument/2006/relationships/hyperlink" Target="http://suxstellino.wordpress.com/tag/alm/" TargetMode="External"/><Relationship Id="rId11" Type="http://schemas.openxmlformats.org/officeDocument/2006/relationships/hyperlink" Target="http://en.wikipedia.org/wiki/Unit_testing" TargetMode="External"/><Relationship Id="rId5" Type="http://schemas.openxmlformats.org/officeDocument/2006/relationships/hyperlink" Target="http://apexsql.com/sql_tools_source_control.aspx" TargetMode="External"/><Relationship Id="rId15" Type="http://schemas.openxmlformats.org/officeDocument/2006/relationships/hyperlink" Target="http://www.red-gate.com/products/dlm/dlm-automation-suite/" TargetMode="External"/><Relationship Id="rId10" Type="http://schemas.openxmlformats.org/officeDocument/2006/relationships/hyperlink" Target="https://msdn.microsoft.com/it-it/library/mt169842" TargetMode="External"/><Relationship Id="rId19" Type="http://schemas.openxmlformats.org/officeDocument/2006/relationships/hyperlink" Target="https://marketplace.visualstudio.com/items?itemName=redgatesoftware.redgateDlmAutomationBuild" TargetMode="External"/><Relationship Id="rId4" Type="http://schemas.openxmlformats.org/officeDocument/2006/relationships/hyperlink" Target="http://www.red-gate.com/products/sql-development/sql-source-control/" TargetMode="External"/><Relationship Id="rId9" Type="http://schemas.openxmlformats.org/officeDocument/2006/relationships/hyperlink" Target="http://sourceforge.net/projects/tsqlunit/" TargetMode="External"/><Relationship Id="rId14" Type="http://schemas.openxmlformats.org/officeDocument/2006/relationships/hyperlink" Target="http://msdn.microsoft.com/it-it/library/dn383992.aspx"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hyperlink" Target="http://suxstellino.wordpress.com/" TargetMode="External"/><Relationship Id="rId7" Type="http://schemas.openxmlformats.org/officeDocument/2006/relationships/image" Target="../media/image17.png"/><Relationship Id="rId2" Type="http://schemas.openxmlformats.org/officeDocument/2006/relationships/hyperlink" Target="http://blogs.dotnethell.it/suxstellino" TargetMode="Externa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www.engageitservices.it/" TargetMode="External"/><Relationship Id="rId10" Type="http://schemas.openxmlformats.org/officeDocument/2006/relationships/image" Target="../media/image19.png"/><Relationship Id="rId4" Type="http://schemas.openxmlformats.org/officeDocument/2006/relationships/hyperlink" Target="http://www.alessandroalpi.net/"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1</a:t>
            </a:fld>
            <a:endParaRPr lang="en-US"/>
          </a:p>
        </p:txBody>
      </p:sp>
    </p:spTree>
    <p:extLst>
      <p:ext uri="{BB962C8B-B14F-4D97-AF65-F5344CB8AC3E}">
        <p14:creationId xmlns:p14="http://schemas.microsoft.com/office/powerpoint/2010/main" val="196820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9" name="Text Placeholder 5"/>
          <p:cNvSpPr>
            <a:spLocks noGrp="1"/>
          </p:cNvSpPr>
          <p:nvPr>
            <p:ph idx="1"/>
          </p:nvPr>
        </p:nvSpPr>
        <p:spPr/>
        <p:txBody>
          <a:bodyPr/>
          <a:lstStyle/>
          <a:p>
            <a:pPr marL="0" indent="0" algn="ctr">
              <a:lnSpc>
                <a:spcPct val="100000"/>
              </a:lnSpc>
              <a:spcBef>
                <a:spcPts val="600"/>
              </a:spcBef>
              <a:buNone/>
            </a:pPr>
            <a:endParaRPr lang="it-IT" sz="4000" dirty="0"/>
          </a:p>
          <a:p>
            <a:pPr marL="0" indent="0" algn="ctr">
              <a:lnSpc>
                <a:spcPct val="100000"/>
              </a:lnSpc>
              <a:spcBef>
                <a:spcPts val="600"/>
              </a:spcBef>
              <a:buNone/>
            </a:pPr>
            <a:r>
              <a:rPr lang="it-IT" sz="4000" dirty="0"/>
              <a:t>Primo step</a:t>
            </a:r>
          </a:p>
          <a:p>
            <a:pPr marL="0" indent="0" algn="ctr">
              <a:lnSpc>
                <a:spcPct val="100000"/>
              </a:lnSpc>
              <a:spcBef>
                <a:spcPts val="600"/>
              </a:spcBef>
              <a:buNone/>
            </a:pPr>
            <a:r>
              <a:rPr lang="it-IT" sz="4000" dirty="0"/>
              <a:t>SOURCE CONTROL MANAGER</a:t>
            </a:r>
            <a:endParaRPr lang="it-IT" dirty="0"/>
          </a:p>
        </p:txBody>
      </p:sp>
      <p:sp>
        <p:nvSpPr>
          <p:cNvPr id="2" name="Slide Number Placeholder 1"/>
          <p:cNvSpPr>
            <a:spLocks noGrp="1"/>
          </p:cNvSpPr>
          <p:nvPr>
            <p:ph type="sldNum" sz="quarter" idx="4"/>
          </p:nvPr>
        </p:nvSpPr>
        <p:spPr/>
        <p:txBody>
          <a:bodyPr/>
          <a:lstStyle/>
          <a:p>
            <a:fld id="{0DEEE8F0-19A4-4F5E-A1B0-B025C2C7DD62}" type="slidenum">
              <a:rPr lang="en-US" smtClean="0"/>
              <a:t>10</a:t>
            </a:fld>
            <a:endParaRPr lang="en-US"/>
          </a:p>
        </p:txBody>
      </p:sp>
    </p:spTree>
    <p:extLst>
      <p:ext uri="{BB962C8B-B14F-4D97-AF65-F5344CB8AC3E}">
        <p14:creationId xmlns:p14="http://schemas.microsoft.com/office/powerpoint/2010/main" val="174964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11</a:t>
            </a:fld>
            <a:endParaRPr lang="en-US"/>
          </a:p>
        </p:txBody>
      </p:sp>
      <p:sp>
        <p:nvSpPr>
          <p:cNvPr id="5" name="Title 4"/>
          <p:cNvSpPr>
            <a:spLocks noGrp="1"/>
          </p:cNvSpPr>
          <p:nvPr>
            <p:ph type="title"/>
          </p:nvPr>
        </p:nvSpPr>
        <p:spPr/>
        <p:txBody>
          <a:bodyPr/>
          <a:lstStyle/>
          <a:p>
            <a:r>
              <a:rPr lang="en-GB" dirty="0"/>
              <a:t>Source control manager</a:t>
            </a:r>
            <a:endParaRPr lang="en-US" dirty="0"/>
          </a:p>
        </p:txBody>
      </p:sp>
      <p:sp>
        <p:nvSpPr>
          <p:cNvPr id="9"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Gestore delle versioni</a:t>
            </a:r>
          </a:p>
          <a:p>
            <a:pPr marL="0" indent="0">
              <a:lnSpc>
                <a:spcPct val="100000"/>
              </a:lnSpc>
              <a:spcBef>
                <a:spcPts val="600"/>
              </a:spcBef>
              <a:spcAft>
                <a:spcPts val="600"/>
              </a:spcAft>
              <a:buNone/>
            </a:pPr>
            <a:r>
              <a:rPr lang="it-IT" dirty="0"/>
              <a:t>	cambiamenti del nostro codice (ddl, programmabilità)</a:t>
            </a:r>
          </a:p>
          <a:p>
            <a:pPr marL="0" indent="0">
              <a:lnSpc>
                <a:spcPct val="100000"/>
              </a:lnSpc>
              <a:spcBef>
                <a:spcPts val="600"/>
              </a:spcBef>
              <a:spcAft>
                <a:spcPts val="600"/>
              </a:spcAft>
              <a:buNone/>
            </a:pPr>
            <a:r>
              <a:rPr lang="it-IT" dirty="0"/>
              <a:t>	cambiamenti di altri elementi (</a:t>
            </a:r>
            <a:r>
              <a:rPr lang="it-IT" dirty="0" err="1"/>
              <a:t>snippet</a:t>
            </a:r>
            <a:r>
              <a:rPr lang="it-IT" dirty="0"/>
              <a:t>, strumenti dev)</a:t>
            </a:r>
          </a:p>
          <a:p>
            <a:pPr marL="0" indent="0">
              <a:lnSpc>
                <a:spcPct val="100000"/>
              </a:lnSpc>
              <a:spcBef>
                <a:spcPts val="600"/>
              </a:spcBef>
              <a:spcAft>
                <a:spcPts val="600"/>
              </a:spcAft>
              <a:buNone/>
            </a:pPr>
            <a:r>
              <a:rPr lang="it-IT" dirty="0"/>
              <a:t>	cambiamenti sui dati «statici» </a:t>
            </a:r>
          </a:p>
          <a:p>
            <a:pPr marL="0" indent="0">
              <a:lnSpc>
                <a:spcPct val="100000"/>
              </a:lnSpc>
              <a:spcBef>
                <a:spcPts val="600"/>
              </a:spcBef>
              <a:spcAft>
                <a:spcPts val="600"/>
              </a:spcAft>
              <a:buNone/>
            </a:pPr>
            <a:r>
              <a:rPr lang="it-IT" dirty="0"/>
              <a:t>Entità condivisa in sviluppo (e team management)</a:t>
            </a:r>
          </a:p>
          <a:p>
            <a:pPr marL="0" indent="0">
              <a:lnSpc>
                <a:spcPct val="100000"/>
              </a:lnSpc>
              <a:spcBef>
                <a:spcPts val="600"/>
              </a:spcBef>
              <a:spcAft>
                <a:spcPts val="600"/>
              </a:spcAft>
              <a:buNone/>
            </a:pPr>
            <a:r>
              <a:rPr lang="it-IT" dirty="0"/>
              <a:t>Dotato di interfaccia (anche grafica)</a:t>
            </a:r>
          </a:p>
          <a:p>
            <a:pPr marL="0" indent="0">
              <a:lnSpc>
                <a:spcPct val="100000"/>
              </a:lnSpc>
              <a:spcBef>
                <a:spcPts val="600"/>
              </a:spcBef>
              <a:spcAft>
                <a:spcPts val="600"/>
              </a:spcAft>
              <a:buNone/>
            </a:pPr>
            <a:r>
              <a:rPr lang="it-IT" dirty="0"/>
              <a:t>Può sembrare scomodo su database</a:t>
            </a:r>
          </a:p>
        </p:txBody>
      </p:sp>
    </p:spTree>
    <p:extLst>
      <p:ext uri="{BB962C8B-B14F-4D97-AF65-F5344CB8AC3E}">
        <p14:creationId xmlns:p14="http://schemas.microsoft.com/office/powerpoint/2010/main" val="21060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12</a:t>
            </a:fld>
            <a:endParaRPr lang="en-US"/>
          </a:p>
        </p:txBody>
      </p:sp>
      <p:sp>
        <p:nvSpPr>
          <p:cNvPr id="5" name="Title 4"/>
          <p:cNvSpPr>
            <a:spLocks noGrp="1"/>
          </p:cNvSpPr>
          <p:nvPr>
            <p:ph type="title"/>
          </p:nvPr>
        </p:nvSpPr>
        <p:spPr/>
        <p:txBody>
          <a:bodyPr/>
          <a:lstStyle/>
          <a:p>
            <a:r>
              <a:rPr lang="en-GB" dirty="0" err="1"/>
              <a:t>Strumenti</a:t>
            </a:r>
            <a:endParaRPr lang="en-US" dirty="0"/>
          </a:p>
        </p:txBody>
      </p:sp>
      <p:sp>
        <p:nvSpPr>
          <p:cNvPr id="9"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Visual Studio Database </a:t>
            </a:r>
            <a:r>
              <a:rPr lang="it-IT" dirty="0" err="1"/>
              <a:t>Projects</a:t>
            </a:r>
            <a:endParaRPr lang="it-IT" dirty="0"/>
          </a:p>
          <a:p>
            <a:pPr marL="0" indent="0">
              <a:lnSpc>
                <a:spcPct val="100000"/>
              </a:lnSpc>
              <a:spcBef>
                <a:spcPts val="600"/>
              </a:spcBef>
              <a:spcAft>
                <a:spcPts val="600"/>
              </a:spcAft>
              <a:buNone/>
            </a:pPr>
            <a:r>
              <a:rPr lang="it-IT" dirty="0"/>
              <a:t>Red-Gate Source Control</a:t>
            </a:r>
          </a:p>
          <a:p>
            <a:pPr marL="0" indent="0">
              <a:lnSpc>
                <a:spcPct val="100000"/>
              </a:lnSpc>
              <a:spcBef>
                <a:spcPts val="600"/>
              </a:spcBef>
              <a:spcAft>
                <a:spcPts val="600"/>
              </a:spcAft>
              <a:buNone/>
            </a:pPr>
            <a:r>
              <a:rPr lang="it-IT" dirty="0"/>
              <a:t>ApexSQL Source Control</a:t>
            </a:r>
          </a:p>
          <a:p>
            <a:pPr marL="0" indent="0">
              <a:lnSpc>
                <a:spcPct val="100000"/>
              </a:lnSpc>
              <a:spcBef>
                <a:spcPts val="600"/>
              </a:spcBef>
              <a:spcAft>
                <a:spcPts val="600"/>
              </a:spcAft>
              <a:buNone/>
            </a:pPr>
            <a:r>
              <a:rPr lang="it-IT" dirty="0"/>
              <a:t>… </a:t>
            </a:r>
          </a:p>
          <a:p>
            <a:pPr marL="0" indent="0">
              <a:lnSpc>
                <a:spcPct val="100000"/>
              </a:lnSpc>
              <a:spcBef>
                <a:spcPts val="600"/>
              </a:spcBef>
              <a:spcAft>
                <a:spcPts val="600"/>
              </a:spcAft>
              <a:buNone/>
            </a:pPr>
            <a:r>
              <a:rPr lang="it-IT" dirty="0"/>
              <a:t>Management studio non basta!</a:t>
            </a:r>
          </a:p>
          <a:p>
            <a:pPr marL="0" indent="0">
              <a:lnSpc>
                <a:spcPct val="100000"/>
              </a:lnSpc>
              <a:spcBef>
                <a:spcPts val="600"/>
              </a:spcBef>
              <a:spcAft>
                <a:spcPts val="600"/>
              </a:spcAft>
              <a:buNone/>
            </a:pPr>
            <a:r>
              <a:rPr lang="it-IT" dirty="0"/>
              <a:t>Unitamente al Team Explorer (per chi usa Visual Studio)</a:t>
            </a:r>
          </a:p>
        </p:txBody>
      </p:sp>
    </p:spTree>
    <p:extLst>
      <p:ext uri="{BB962C8B-B14F-4D97-AF65-F5344CB8AC3E}">
        <p14:creationId xmlns:p14="http://schemas.microsoft.com/office/powerpoint/2010/main" val="37722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9" name="Text Placeholder 5"/>
          <p:cNvSpPr>
            <a:spLocks noGrp="1"/>
          </p:cNvSpPr>
          <p:nvPr>
            <p:ph idx="1"/>
          </p:nvPr>
        </p:nvSpPr>
        <p:spPr/>
        <p:txBody>
          <a:bodyPr/>
          <a:lstStyle/>
          <a:p>
            <a:pPr marL="0" indent="0" algn="ctr">
              <a:lnSpc>
                <a:spcPct val="100000"/>
              </a:lnSpc>
              <a:spcBef>
                <a:spcPts val="600"/>
              </a:spcBef>
              <a:buNone/>
            </a:pPr>
            <a:endParaRPr lang="it-IT" sz="4000" dirty="0"/>
          </a:p>
          <a:p>
            <a:pPr marL="0" indent="0" algn="ctr">
              <a:lnSpc>
                <a:spcPct val="100000"/>
              </a:lnSpc>
              <a:spcBef>
                <a:spcPts val="600"/>
              </a:spcBef>
              <a:buNone/>
            </a:pPr>
            <a:r>
              <a:rPr lang="it-IT" sz="4000" dirty="0"/>
              <a:t>Secondo step</a:t>
            </a:r>
          </a:p>
          <a:p>
            <a:pPr marL="0" indent="0" algn="ctr">
              <a:lnSpc>
                <a:spcPct val="100000"/>
              </a:lnSpc>
              <a:spcBef>
                <a:spcPts val="600"/>
              </a:spcBef>
              <a:buNone/>
            </a:pPr>
            <a:r>
              <a:rPr lang="it-IT" sz="4000" dirty="0"/>
              <a:t>INVIO CHANGESET</a:t>
            </a:r>
            <a:endParaRPr lang="it-IT" dirty="0"/>
          </a:p>
        </p:txBody>
      </p:sp>
      <p:sp>
        <p:nvSpPr>
          <p:cNvPr id="2" name="Slide Number Placeholder 1"/>
          <p:cNvSpPr>
            <a:spLocks noGrp="1"/>
          </p:cNvSpPr>
          <p:nvPr>
            <p:ph type="sldNum" sz="quarter" idx="4"/>
          </p:nvPr>
        </p:nvSpPr>
        <p:spPr/>
        <p:txBody>
          <a:bodyPr/>
          <a:lstStyle/>
          <a:p>
            <a:fld id="{0DEEE8F0-19A4-4F5E-A1B0-B025C2C7DD62}" type="slidenum">
              <a:rPr lang="en-US" smtClean="0"/>
              <a:t>13</a:t>
            </a:fld>
            <a:endParaRPr lang="en-US"/>
          </a:p>
        </p:txBody>
      </p:sp>
    </p:spTree>
    <p:extLst>
      <p:ext uri="{BB962C8B-B14F-4D97-AF65-F5344CB8AC3E}">
        <p14:creationId xmlns:p14="http://schemas.microsoft.com/office/powerpoint/2010/main" val="1132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14</a:t>
            </a:fld>
            <a:endParaRPr lang="en-US"/>
          </a:p>
        </p:txBody>
      </p:sp>
      <p:sp>
        <p:nvSpPr>
          <p:cNvPr id="5" name="Title 4"/>
          <p:cNvSpPr>
            <a:spLocks noGrp="1"/>
          </p:cNvSpPr>
          <p:nvPr>
            <p:ph type="title"/>
          </p:nvPr>
        </p:nvSpPr>
        <p:spPr/>
        <p:txBody>
          <a:bodyPr/>
          <a:lstStyle/>
          <a:p>
            <a:r>
              <a:rPr lang="en-GB" dirty="0" err="1"/>
              <a:t>Strumenti</a:t>
            </a:r>
            <a:endParaRPr lang="en-US" dirty="0"/>
          </a:p>
        </p:txBody>
      </p:sp>
      <p:sp>
        <p:nvSpPr>
          <p:cNvPr id="9" name="Text Placeholder 5"/>
          <p:cNvSpPr>
            <a:spLocks noGrp="1"/>
          </p:cNvSpPr>
          <p:nvPr>
            <p:ph type="body" sz="quarter" idx="10"/>
          </p:nvPr>
        </p:nvSpPr>
        <p:spPr>
          <a:xfrm>
            <a:off x="838201" y="1839446"/>
            <a:ext cx="6485964" cy="4291012"/>
          </a:xfrm>
        </p:spPr>
        <p:txBody>
          <a:bodyPr/>
          <a:lstStyle/>
          <a:p>
            <a:pPr marL="0" indent="0">
              <a:lnSpc>
                <a:spcPct val="100000"/>
              </a:lnSpc>
              <a:spcBef>
                <a:spcPts val="600"/>
              </a:spcBef>
              <a:spcAft>
                <a:spcPts val="600"/>
              </a:spcAft>
              <a:buNone/>
            </a:pPr>
            <a:r>
              <a:rPr lang="it-IT" dirty="0"/>
              <a:t>Team Explorer consente:</a:t>
            </a:r>
          </a:p>
          <a:p>
            <a:pPr marL="0" indent="0">
              <a:lnSpc>
                <a:spcPct val="100000"/>
              </a:lnSpc>
              <a:spcBef>
                <a:spcPts val="600"/>
              </a:spcBef>
              <a:spcAft>
                <a:spcPts val="600"/>
              </a:spcAft>
              <a:buNone/>
            </a:pPr>
            <a:r>
              <a:rPr lang="it-IT" sz="2400" dirty="0"/>
              <a:t>	</a:t>
            </a:r>
            <a:r>
              <a:rPr lang="it-IT" sz="2200" dirty="0"/>
              <a:t>Migliore gestione dei changeset</a:t>
            </a:r>
          </a:p>
          <a:p>
            <a:pPr marL="0" indent="0">
              <a:lnSpc>
                <a:spcPct val="100000"/>
              </a:lnSpc>
              <a:spcBef>
                <a:spcPts val="600"/>
              </a:spcBef>
              <a:spcAft>
                <a:spcPts val="600"/>
              </a:spcAft>
              <a:buNone/>
            </a:pPr>
            <a:r>
              <a:rPr lang="it-IT" sz="2200" dirty="0"/>
              <a:t>	Associazione dei changeset ai task</a:t>
            </a:r>
          </a:p>
          <a:p>
            <a:pPr marL="0" indent="0">
              <a:lnSpc>
                <a:spcPct val="100000"/>
              </a:lnSpc>
              <a:spcBef>
                <a:spcPts val="600"/>
              </a:spcBef>
              <a:spcAft>
                <a:spcPts val="600"/>
              </a:spcAft>
              <a:buNone/>
            </a:pPr>
            <a:r>
              <a:rPr lang="it-IT" sz="2200" dirty="0"/>
              <a:t>	Controllo sulle fasi di commit e di </a:t>
            </a:r>
            <a:r>
              <a:rPr lang="it-IT" sz="2200" dirty="0" err="1"/>
              <a:t>review</a:t>
            </a:r>
            <a:endParaRPr lang="it-IT" sz="2200" dirty="0"/>
          </a:p>
          <a:p>
            <a:pPr marL="0" indent="0">
              <a:lnSpc>
                <a:spcPct val="100000"/>
              </a:lnSpc>
              <a:spcBef>
                <a:spcPts val="600"/>
              </a:spcBef>
              <a:spcAft>
                <a:spcPts val="600"/>
              </a:spcAft>
              <a:buNone/>
            </a:pPr>
            <a:r>
              <a:rPr lang="it-IT" sz="2200" dirty="0"/>
              <a:t>	Centralizzazione delle policy di </a:t>
            </a:r>
            <a:r>
              <a:rPr lang="it-IT" sz="2200" dirty="0" err="1"/>
              <a:t>checkin</a:t>
            </a:r>
            <a:endParaRPr lang="it-IT" sz="2200" dirty="0"/>
          </a:p>
          <a:p>
            <a:pPr marL="0" indent="0">
              <a:lnSpc>
                <a:spcPct val="100000"/>
              </a:lnSpc>
              <a:spcBef>
                <a:spcPts val="600"/>
              </a:spcBef>
              <a:spcAft>
                <a:spcPts val="600"/>
              </a:spcAft>
              <a:buNone/>
            </a:pPr>
            <a:r>
              <a:rPr lang="it-IT" sz="2200" dirty="0"/>
              <a:t>	Single point di gestione del team </a:t>
            </a:r>
            <a:r>
              <a:rPr lang="it-IT" sz="2200" dirty="0" err="1"/>
              <a:t>project</a:t>
            </a:r>
            <a:endParaRPr lang="it-IT" sz="2200" dirty="0"/>
          </a:p>
        </p:txBody>
      </p:sp>
      <p:pic>
        <p:nvPicPr>
          <p:cNvPr id="6" name="Picture 5"/>
          <p:cNvPicPr>
            <a:picLocks noChangeAspect="1"/>
          </p:cNvPicPr>
          <p:nvPr/>
        </p:nvPicPr>
        <p:blipFill>
          <a:blip r:embed="rId2"/>
          <a:stretch>
            <a:fillRect/>
          </a:stretch>
        </p:blipFill>
        <p:spPr>
          <a:xfrm>
            <a:off x="7324165" y="2047298"/>
            <a:ext cx="3918387" cy="2677101"/>
          </a:xfrm>
          <a:prstGeom prst="rect">
            <a:avLst/>
          </a:prstGeom>
        </p:spPr>
      </p:pic>
    </p:spTree>
    <p:extLst>
      <p:ext uri="{BB962C8B-B14F-4D97-AF65-F5344CB8AC3E}">
        <p14:creationId xmlns:p14="http://schemas.microsoft.com/office/powerpoint/2010/main" val="375430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fade">
                                      <p:cBhvr>
                                        <p:cTn id="24" dur="500"/>
                                        <p:tgtEl>
                                          <p:spTgt spid="9">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15</a:t>
            </a:fld>
            <a:endParaRPr lang="en-US"/>
          </a:p>
        </p:txBody>
      </p:sp>
      <p:sp>
        <p:nvSpPr>
          <p:cNvPr id="5" name="Title 4"/>
          <p:cNvSpPr>
            <a:spLocks noGrp="1"/>
          </p:cNvSpPr>
          <p:nvPr>
            <p:ph type="title"/>
          </p:nvPr>
        </p:nvSpPr>
        <p:spPr/>
        <p:txBody>
          <a:bodyPr/>
          <a:lstStyle/>
          <a:p>
            <a:r>
              <a:rPr lang="en-GB" dirty="0" err="1"/>
              <a:t>Strumenti</a:t>
            </a:r>
            <a:endParaRPr lang="en-US" dirty="0"/>
          </a:p>
        </p:txBody>
      </p:sp>
      <p:sp>
        <p:nvSpPr>
          <p:cNvPr id="9" name="Text Placeholder 5"/>
          <p:cNvSpPr>
            <a:spLocks noGrp="1"/>
          </p:cNvSpPr>
          <p:nvPr>
            <p:ph type="body" sz="quarter" idx="10"/>
          </p:nvPr>
        </p:nvSpPr>
        <p:spPr>
          <a:xfrm>
            <a:off x="838201" y="1839446"/>
            <a:ext cx="6485964" cy="4291012"/>
          </a:xfrm>
        </p:spPr>
        <p:txBody>
          <a:bodyPr/>
          <a:lstStyle/>
          <a:p>
            <a:pPr marL="0" indent="0">
              <a:lnSpc>
                <a:spcPct val="100000"/>
              </a:lnSpc>
              <a:spcBef>
                <a:spcPts val="600"/>
              </a:spcBef>
              <a:spcAft>
                <a:spcPts val="600"/>
              </a:spcAft>
              <a:buNone/>
            </a:pPr>
            <a:r>
              <a:rPr lang="it-IT" dirty="0"/>
              <a:t>Possibile con SQL Server?</a:t>
            </a:r>
          </a:p>
          <a:p>
            <a:pPr marL="0" indent="0">
              <a:lnSpc>
                <a:spcPct val="100000"/>
              </a:lnSpc>
              <a:spcBef>
                <a:spcPts val="600"/>
              </a:spcBef>
              <a:spcAft>
                <a:spcPts val="600"/>
              </a:spcAft>
              <a:buNone/>
            </a:pPr>
            <a:r>
              <a:rPr lang="it-IT" sz="2200" dirty="0"/>
              <a:t>	Management studio!</a:t>
            </a:r>
          </a:p>
        </p:txBody>
      </p:sp>
      <p:pic>
        <p:nvPicPr>
          <p:cNvPr id="7" name="Picture 6"/>
          <p:cNvPicPr>
            <a:picLocks noChangeAspect="1"/>
          </p:cNvPicPr>
          <p:nvPr/>
        </p:nvPicPr>
        <p:blipFill>
          <a:blip r:embed="rId2"/>
          <a:stretch>
            <a:fillRect/>
          </a:stretch>
        </p:blipFill>
        <p:spPr>
          <a:xfrm>
            <a:off x="838201" y="3467244"/>
            <a:ext cx="4306790" cy="1203368"/>
          </a:xfrm>
          <a:prstGeom prst="rect">
            <a:avLst/>
          </a:prstGeom>
        </p:spPr>
      </p:pic>
      <p:pic>
        <p:nvPicPr>
          <p:cNvPr id="8" name="Picture 7"/>
          <p:cNvPicPr>
            <a:picLocks noChangeAspect="1"/>
          </p:cNvPicPr>
          <p:nvPr/>
        </p:nvPicPr>
        <p:blipFill rotWithShape="1">
          <a:blip r:embed="rId3"/>
          <a:srcRect b="26574"/>
          <a:stretch/>
        </p:blipFill>
        <p:spPr>
          <a:xfrm>
            <a:off x="6170074" y="2149857"/>
            <a:ext cx="3664207" cy="3332624"/>
          </a:xfrm>
          <a:prstGeom prst="rect">
            <a:avLst/>
          </a:prstGeom>
        </p:spPr>
      </p:pic>
      <p:sp>
        <p:nvSpPr>
          <p:cNvPr id="10" name="Arrow: Notched Right 9"/>
          <p:cNvSpPr/>
          <p:nvPr/>
        </p:nvSpPr>
        <p:spPr>
          <a:xfrm>
            <a:off x="4840392" y="3704593"/>
            <a:ext cx="1184694" cy="56071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2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6" name="Content Placeholder 5"/>
          <p:cNvSpPr>
            <a:spLocks noGrp="1"/>
          </p:cNvSpPr>
          <p:nvPr>
            <p:ph idx="1"/>
          </p:nvPr>
        </p:nvSpPr>
        <p:spPr/>
        <p:txBody>
          <a:bodyPr/>
          <a:lstStyle/>
          <a:p>
            <a:pPr marL="0" indent="0">
              <a:buNone/>
            </a:pPr>
            <a:r>
              <a:rPr lang="en-US" dirty="0"/>
              <a:t>Setup </a:t>
            </a:r>
            <a:r>
              <a:rPr lang="en-US" dirty="0" err="1"/>
              <a:t>oggetti</a:t>
            </a:r>
            <a:r>
              <a:rPr lang="en-US" dirty="0"/>
              <a:t> </a:t>
            </a:r>
            <a:r>
              <a:rPr lang="en-US" dirty="0" err="1"/>
              <a:t>ed</a:t>
            </a:r>
            <a:r>
              <a:rPr lang="en-US" dirty="0"/>
              <a:t> </a:t>
            </a:r>
            <a:r>
              <a:rPr lang="en-US" dirty="0" err="1"/>
              <a:t>invio</a:t>
            </a:r>
            <a:r>
              <a:rPr lang="en-US" dirty="0"/>
              <a:t> al source control</a:t>
            </a:r>
          </a:p>
        </p:txBody>
      </p:sp>
      <p:sp>
        <p:nvSpPr>
          <p:cNvPr id="2" name="Slide Number Placeholder 1"/>
          <p:cNvSpPr>
            <a:spLocks noGrp="1"/>
          </p:cNvSpPr>
          <p:nvPr>
            <p:ph type="sldNum" sz="quarter" idx="4"/>
          </p:nvPr>
        </p:nvSpPr>
        <p:spPr/>
        <p:txBody>
          <a:bodyPr/>
          <a:lstStyle/>
          <a:p>
            <a:fld id="{0DEEE8F0-19A4-4F5E-A1B0-B025C2C7DD62}" type="slidenum">
              <a:rPr lang="en-US" smtClean="0"/>
              <a:t>16</a:t>
            </a:fld>
            <a:endParaRPr lang="en-US"/>
          </a:p>
        </p:txBody>
      </p:sp>
    </p:spTree>
    <p:extLst>
      <p:ext uri="{BB962C8B-B14F-4D97-AF65-F5344CB8AC3E}">
        <p14:creationId xmlns:p14="http://schemas.microsoft.com/office/powerpoint/2010/main" val="3080283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9" name="Text Placeholder 5"/>
          <p:cNvSpPr>
            <a:spLocks noGrp="1"/>
          </p:cNvSpPr>
          <p:nvPr>
            <p:ph idx="1"/>
          </p:nvPr>
        </p:nvSpPr>
        <p:spPr/>
        <p:txBody>
          <a:bodyPr/>
          <a:lstStyle/>
          <a:p>
            <a:pPr marL="0" indent="0" algn="ctr">
              <a:lnSpc>
                <a:spcPct val="100000"/>
              </a:lnSpc>
              <a:spcBef>
                <a:spcPts val="600"/>
              </a:spcBef>
              <a:buNone/>
            </a:pPr>
            <a:endParaRPr lang="it-IT" sz="4000" dirty="0"/>
          </a:p>
          <a:p>
            <a:pPr marL="0" indent="0" algn="ctr">
              <a:lnSpc>
                <a:spcPct val="100000"/>
              </a:lnSpc>
              <a:spcBef>
                <a:spcPts val="600"/>
              </a:spcBef>
              <a:buNone/>
            </a:pPr>
            <a:r>
              <a:rPr lang="it-IT" sz="4000" dirty="0"/>
              <a:t>Terzo step</a:t>
            </a:r>
          </a:p>
          <a:p>
            <a:pPr marL="0" indent="0" algn="ctr">
              <a:lnSpc>
                <a:spcPct val="100000"/>
              </a:lnSpc>
              <a:spcBef>
                <a:spcPts val="600"/>
              </a:spcBef>
              <a:buNone/>
            </a:pPr>
            <a:r>
              <a:rPr lang="it-IT" sz="4000" dirty="0"/>
              <a:t>STESURA TEST</a:t>
            </a:r>
            <a:endParaRPr lang="it-IT" dirty="0"/>
          </a:p>
        </p:txBody>
      </p:sp>
      <p:sp>
        <p:nvSpPr>
          <p:cNvPr id="2" name="Slide Number Placeholder 1"/>
          <p:cNvSpPr>
            <a:spLocks noGrp="1"/>
          </p:cNvSpPr>
          <p:nvPr>
            <p:ph type="sldNum" sz="quarter" idx="4"/>
          </p:nvPr>
        </p:nvSpPr>
        <p:spPr/>
        <p:txBody>
          <a:bodyPr/>
          <a:lstStyle/>
          <a:p>
            <a:fld id="{0DEEE8F0-19A4-4F5E-A1B0-B025C2C7DD62}" type="slidenum">
              <a:rPr lang="en-US" smtClean="0"/>
              <a:t>17</a:t>
            </a:fld>
            <a:endParaRPr lang="en-US"/>
          </a:p>
        </p:txBody>
      </p:sp>
    </p:spTree>
    <p:extLst>
      <p:ext uri="{BB962C8B-B14F-4D97-AF65-F5344CB8AC3E}">
        <p14:creationId xmlns:p14="http://schemas.microsoft.com/office/powerpoint/2010/main" val="368321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18</a:t>
            </a:fld>
            <a:endParaRPr lang="en-US"/>
          </a:p>
        </p:txBody>
      </p:sp>
      <p:sp>
        <p:nvSpPr>
          <p:cNvPr id="5" name="Title 4"/>
          <p:cNvSpPr>
            <a:spLocks noGrp="1"/>
          </p:cNvSpPr>
          <p:nvPr>
            <p:ph type="title"/>
          </p:nvPr>
        </p:nvSpPr>
        <p:spPr/>
        <p:txBody>
          <a:bodyPr/>
          <a:lstStyle/>
          <a:p>
            <a:r>
              <a:rPr lang="en-GB" dirty="0"/>
              <a:t>Unit testing</a:t>
            </a:r>
            <a:endParaRPr lang="en-US" dirty="0"/>
          </a:p>
        </p:txBody>
      </p:sp>
      <p:sp>
        <p:nvSpPr>
          <p:cNvPr id="7"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Testare funzionalità mission-critical di business</a:t>
            </a:r>
          </a:p>
          <a:p>
            <a:pPr marL="0" indent="0">
              <a:lnSpc>
                <a:spcPct val="100000"/>
              </a:lnSpc>
              <a:spcBef>
                <a:spcPts val="600"/>
              </a:spcBef>
              <a:spcAft>
                <a:spcPts val="600"/>
              </a:spcAft>
              <a:buNone/>
            </a:pPr>
            <a:r>
              <a:rPr lang="it-IT" dirty="0"/>
              <a:t>Sviluppo evolutivo</a:t>
            </a:r>
          </a:p>
          <a:p>
            <a:pPr marL="0" indent="0">
              <a:lnSpc>
                <a:spcPct val="100000"/>
              </a:lnSpc>
              <a:spcBef>
                <a:spcPts val="600"/>
              </a:spcBef>
              <a:spcAft>
                <a:spcPts val="600"/>
              </a:spcAft>
              <a:buNone/>
            </a:pPr>
            <a:r>
              <a:rPr lang="it-IT" dirty="0"/>
              <a:t>Per capire precocemente alcuni bug</a:t>
            </a:r>
          </a:p>
          <a:p>
            <a:pPr marL="0" indent="0">
              <a:lnSpc>
                <a:spcPct val="100000"/>
              </a:lnSpc>
              <a:spcBef>
                <a:spcPts val="600"/>
              </a:spcBef>
              <a:spcAft>
                <a:spcPts val="600"/>
              </a:spcAft>
              <a:buNone/>
            </a:pPr>
            <a:r>
              <a:rPr lang="it-IT" dirty="0"/>
              <a:t>	Supporto di alert automatici</a:t>
            </a:r>
          </a:p>
          <a:p>
            <a:pPr marL="0" indent="0">
              <a:lnSpc>
                <a:spcPct val="100000"/>
              </a:lnSpc>
              <a:spcBef>
                <a:spcPts val="600"/>
              </a:spcBef>
              <a:spcAft>
                <a:spcPts val="600"/>
              </a:spcAft>
              <a:buNone/>
            </a:pPr>
            <a:r>
              <a:rPr lang="it-IT" dirty="0"/>
              <a:t>Per prevenire regressioni il più possibile</a:t>
            </a:r>
          </a:p>
          <a:p>
            <a:pPr marL="0" indent="0">
              <a:lnSpc>
                <a:spcPct val="100000"/>
              </a:lnSpc>
              <a:spcBef>
                <a:spcPts val="600"/>
              </a:spcBef>
              <a:spcAft>
                <a:spcPts val="600"/>
              </a:spcAft>
              <a:buNone/>
            </a:pPr>
            <a:r>
              <a:rPr lang="it-IT" dirty="0"/>
              <a:t>Avere copertura di test</a:t>
            </a:r>
          </a:p>
          <a:p>
            <a:pPr marL="0" indent="0">
              <a:lnSpc>
                <a:spcPct val="100000"/>
              </a:lnSpc>
              <a:spcBef>
                <a:spcPts val="600"/>
              </a:spcBef>
              <a:spcAft>
                <a:spcPts val="600"/>
              </a:spcAft>
              <a:buNone/>
            </a:pPr>
            <a:r>
              <a:rPr lang="it-IT" dirty="0"/>
              <a:t>Scrivere in maniera «testabile» i nostri metodi</a:t>
            </a:r>
          </a:p>
        </p:txBody>
      </p:sp>
    </p:spTree>
    <p:extLst>
      <p:ext uri="{BB962C8B-B14F-4D97-AF65-F5344CB8AC3E}">
        <p14:creationId xmlns:p14="http://schemas.microsoft.com/office/powerpoint/2010/main" val="387759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19</a:t>
            </a:fld>
            <a:endParaRPr lang="en-US"/>
          </a:p>
        </p:txBody>
      </p:sp>
      <p:sp>
        <p:nvSpPr>
          <p:cNvPr id="5" name="Title 4"/>
          <p:cNvSpPr>
            <a:spLocks noGrp="1"/>
          </p:cNvSpPr>
          <p:nvPr>
            <p:ph type="title"/>
          </p:nvPr>
        </p:nvSpPr>
        <p:spPr/>
        <p:txBody>
          <a:bodyPr/>
          <a:lstStyle/>
          <a:p>
            <a:r>
              <a:rPr lang="en-GB" dirty="0" err="1"/>
              <a:t>Strumenti</a:t>
            </a:r>
            <a:endParaRPr lang="en-US" dirty="0"/>
          </a:p>
        </p:txBody>
      </p:sp>
      <p:sp>
        <p:nvSpPr>
          <p:cNvPr id="7"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Framework</a:t>
            </a:r>
          </a:p>
          <a:p>
            <a:pPr marL="0" indent="0">
              <a:lnSpc>
                <a:spcPct val="100000"/>
              </a:lnSpc>
              <a:spcBef>
                <a:spcPts val="600"/>
              </a:spcBef>
              <a:spcAft>
                <a:spcPts val="600"/>
              </a:spcAft>
              <a:buNone/>
            </a:pPr>
            <a:r>
              <a:rPr lang="it-IT" dirty="0"/>
              <a:t>	tSQLt</a:t>
            </a:r>
          </a:p>
          <a:p>
            <a:pPr marL="0" indent="0">
              <a:lnSpc>
                <a:spcPct val="100000"/>
              </a:lnSpc>
              <a:spcBef>
                <a:spcPts val="600"/>
              </a:spcBef>
              <a:spcAft>
                <a:spcPts val="600"/>
              </a:spcAft>
              <a:buNone/>
            </a:pPr>
            <a:r>
              <a:rPr lang="it-IT" dirty="0"/>
              <a:t>	tSQLUnit (consigliato per SQL Server 2000)</a:t>
            </a:r>
          </a:p>
          <a:p>
            <a:pPr marL="0" indent="0">
              <a:lnSpc>
                <a:spcPct val="100000"/>
              </a:lnSpc>
              <a:spcBef>
                <a:spcPts val="600"/>
              </a:spcBef>
              <a:spcAft>
                <a:spcPts val="600"/>
              </a:spcAft>
              <a:buNone/>
            </a:pPr>
            <a:r>
              <a:rPr lang="it-IT" dirty="0"/>
              <a:t>	SQLCop (per gli standard e le metriche)</a:t>
            </a:r>
          </a:p>
          <a:p>
            <a:pPr marL="0" indent="0">
              <a:lnSpc>
                <a:spcPct val="100000"/>
              </a:lnSpc>
              <a:spcBef>
                <a:spcPts val="600"/>
              </a:spcBef>
              <a:spcAft>
                <a:spcPts val="600"/>
              </a:spcAft>
              <a:buNone/>
            </a:pPr>
            <a:r>
              <a:rPr lang="it-IT" dirty="0"/>
              <a:t>Tools </a:t>
            </a:r>
          </a:p>
          <a:p>
            <a:pPr marL="0" indent="0">
              <a:lnSpc>
                <a:spcPct val="100000"/>
              </a:lnSpc>
              <a:spcBef>
                <a:spcPts val="600"/>
              </a:spcBef>
              <a:spcAft>
                <a:spcPts val="600"/>
              </a:spcAft>
              <a:buNone/>
            </a:pPr>
            <a:r>
              <a:rPr lang="it-IT" dirty="0"/>
              <a:t>	SQLTest di Red-Gate (tSQLt + SQLCop)</a:t>
            </a:r>
          </a:p>
          <a:p>
            <a:pPr marL="0" indent="0">
              <a:lnSpc>
                <a:spcPct val="100000"/>
              </a:lnSpc>
              <a:spcBef>
                <a:spcPts val="600"/>
              </a:spcBef>
              <a:spcAft>
                <a:spcPts val="600"/>
              </a:spcAft>
              <a:buNone/>
            </a:pPr>
            <a:r>
              <a:rPr lang="it-IT" dirty="0"/>
              <a:t>	Unit test </a:t>
            </a:r>
            <a:r>
              <a:rPr lang="it-IT" dirty="0" err="1"/>
              <a:t>project</a:t>
            </a:r>
            <a:r>
              <a:rPr lang="it-IT" dirty="0"/>
              <a:t> con Visual Studio</a:t>
            </a:r>
          </a:p>
          <a:p>
            <a:pPr marL="0" indent="0">
              <a:lnSpc>
                <a:spcPct val="100000"/>
              </a:lnSpc>
              <a:spcBef>
                <a:spcPts val="600"/>
              </a:spcBef>
              <a:spcAft>
                <a:spcPts val="600"/>
              </a:spcAft>
              <a:buNone/>
            </a:pPr>
            <a:endParaRPr lang="it-IT" dirty="0"/>
          </a:p>
        </p:txBody>
      </p:sp>
    </p:spTree>
    <p:extLst>
      <p:ext uri="{BB962C8B-B14F-4D97-AF65-F5344CB8AC3E}">
        <p14:creationId xmlns:p14="http://schemas.microsoft.com/office/powerpoint/2010/main" val="231991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2</a:t>
            </a:fld>
            <a:endParaRPr lang="en-US"/>
          </a:p>
        </p:txBody>
      </p:sp>
      <p:sp>
        <p:nvSpPr>
          <p:cNvPr id="3" name="Text Placeholder 2"/>
          <p:cNvSpPr>
            <a:spLocks noGrp="1"/>
          </p:cNvSpPr>
          <p:nvPr>
            <p:ph type="body" sz="quarter" idx="10"/>
          </p:nvPr>
        </p:nvSpPr>
        <p:spPr/>
        <p:txBody>
          <a:bodyPr/>
          <a:lstStyle/>
          <a:p>
            <a:r>
              <a:rPr lang="en-US" dirty="0"/>
              <a:t>Alessandro Alpi</a:t>
            </a:r>
          </a:p>
        </p:txBody>
      </p:sp>
      <p:sp>
        <p:nvSpPr>
          <p:cNvPr id="4" name="Text Placeholder 3"/>
          <p:cNvSpPr>
            <a:spLocks noGrp="1"/>
          </p:cNvSpPr>
          <p:nvPr>
            <p:ph type="body" sz="quarter" idx="11"/>
          </p:nvPr>
        </p:nvSpPr>
        <p:spPr/>
        <p:txBody>
          <a:bodyPr/>
          <a:lstStyle/>
          <a:p>
            <a:r>
              <a:rPr lang="en-US" dirty="0"/>
              <a:t>alessandro.alpi@engageitservices.it</a:t>
            </a:r>
          </a:p>
        </p:txBody>
      </p:sp>
      <p:sp>
        <p:nvSpPr>
          <p:cNvPr id="5" name="Text Placeholder 4"/>
          <p:cNvSpPr>
            <a:spLocks noGrp="1"/>
          </p:cNvSpPr>
          <p:nvPr>
            <p:ph type="body" sz="quarter" idx="12"/>
          </p:nvPr>
        </p:nvSpPr>
        <p:spPr/>
        <p:txBody>
          <a:bodyPr/>
          <a:lstStyle/>
          <a:p>
            <a:r>
              <a:rPr lang="en-US" dirty="0"/>
              <a:t>@suxstellino</a:t>
            </a:r>
          </a:p>
        </p:txBody>
      </p:sp>
      <p:sp>
        <p:nvSpPr>
          <p:cNvPr id="6" name="Title 5"/>
          <p:cNvSpPr>
            <a:spLocks noGrp="1"/>
          </p:cNvSpPr>
          <p:nvPr>
            <p:ph type="title"/>
          </p:nvPr>
        </p:nvSpPr>
        <p:spPr/>
        <p:txBody>
          <a:bodyPr/>
          <a:lstStyle/>
          <a:p>
            <a:r>
              <a:rPr lang="en-US" dirty="0"/>
              <a:t>Continuous Integration </a:t>
            </a:r>
            <a:br>
              <a:rPr lang="en-US" dirty="0"/>
            </a:br>
            <a:r>
              <a:rPr lang="en-US" dirty="0"/>
              <a:t>con SQL Server</a:t>
            </a:r>
          </a:p>
        </p:txBody>
      </p:sp>
    </p:spTree>
    <p:extLst>
      <p:ext uri="{BB962C8B-B14F-4D97-AF65-F5344CB8AC3E}">
        <p14:creationId xmlns:p14="http://schemas.microsoft.com/office/powerpoint/2010/main" val="45760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6" name="Content Placeholder 5"/>
          <p:cNvSpPr>
            <a:spLocks noGrp="1"/>
          </p:cNvSpPr>
          <p:nvPr>
            <p:ph idx="1"/>
          </p:nvPr>
        </p:nvSpPr>
        <p:spPr/>
        <p:txBody>
          <a:bodyPr/>
          <a:lstStyle/>
          <a:p>
            <a:pPr marL="0" indent="0">
              <a:buNone/>
            </a:pPr>
            <a:r>
              <a:rPr lang="en-US" dirty="0" err="1"/>
              <a:t>Applicazione</a:t>
            </a:r>
            <a:r>
              <a:rPr lang="en-US" dirty="0"/>
              <a:t> </a:t>
            </a:r>
            <a:r>
              <a:rPr lang="en-US" dirty="0" err="1"/>
              <a:t>dei</a:t>
            </a:r>
            <a:r>
              <a:rPr lang="en-US" dirty="0"/>
              <a:t> test</a:t>
            </a:r>
          </a:p>
        </p:txBody>
      </p:sp>
      <p:sp>
        <p:nvSpPr>
          <p:cNvPr id="2" name="Slide Number Placeholder 1"/>
          <p:cNvSpPr>
            <a:spLocks noGrp="1"/>
          </p:cNvSpPr>
          <p:nvPr>
            <p:ph type="sldNum" sz="quarter" idx="4"/>
          </p:nvPr>
        </p:nvSpPr>
        <p:spPr/>
        <p:txBody>
          <a:bodyPr/>
          <a:lstStyle/>
          <a:p>
            <a:fld id="{0DEEE8F0-19A4-4F5E-A1B0-B025C2C7DD62}" type="slidenum">
              <a:rPr lang="en-US" smtClean="0"/>
              <a:t>20</a:t>
            </a:fld>
            <a:endParaRPr lang="en-US"/>
          </a:p>
        </p:txBody>
      </p:sp>
    </p:spTree>
    <p:extLst>
      <p:ext uri="{BB962C8B-B14F-4D97-AF65-F5344CB8AC3E}">
        <p14:creationId xmlns:p14="http://schemas.microsoft.com/office/powerpoint/2010/main" val="221033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9" name="Text Placeholder 5"/>
          <p:cNvSpPr>
            <a:spLocks noGrp="1"/>
          </p:cNvSpPr>
          <p:nvPr>
            <p:ph idx="1"/>
          </p:nvPr>
        </p:nvSpPr>
        <p:spPr/>
        <p:txBody>
          <a:bodyPr/>
          <a:lstStyle/>
          <a:p>
            <a:pPr marL="0" indent="0" algn="ctr">
              <a:lnSpc>
                <a:spcPct val="100000"/>
              </a:lnSpc>
              <a:spcBef>
                <a:spcPts val="600"/>
              </a:spcBef>
              <a:buNone/>
            </a:pPr>
            <a:endParaRPr lang="it-IT" sz="4000" dirty="0"/>
          </a:p>
          <a:p>
            <a:pPr marL="0" indent="0" algn="ctr">
              <a:lnSpc>
                <a:spcPct val="100000"/>
              </a:lnSpc>
              <a:spcBef>
                <a:spcPts val="600"/>
              </a:spcBef>
              <a:buNone/>
            </a:pPr>
            <a:r>
              <a:rPr lang="it-IT" sz="4000" dirty="0"/>
              <a:t>Quarto step</a:t>
            </a:r>
          </a:p>
          <a:p>
            <a:pPr marL="0" indent="0" algn="ctr">
              <a:lnSpc>
                <a:spcPct val="100000"/>
              </a:lnSpc>
              <a:spcBef>
                <a:spcPts val="600"/>
              </a:spcBef>
              <a:buNone/>
            </a:pPr>
            <a:r>
              <a:rPr lang="it-IT" sz="4000" dirty="0"/>
              <a:t>AUTOMATIZZIAMO</a:t>
            </a:r>
            <a:endParaRPr lang="it-IT" dirty="0"/>
          </a:p>
        </p:txBody>
      </p:sp>
      <p:sp>
        <p:nvSpPr>
          <p:cNvPr id="2" name="Slide Number Placeholder 1"/>
          <p:cNvSpPr>
            <a:spLocks noGrp="1"/>
          </p:cNvSpPr>
          <p:nvPr>
            <p:ph type="sldNum" sz="quarter" idx="4"/>
          </p:nvPr>
        </p:nvSpPr>
        <p:spPr/>
        <p:txBody>
          <a:bodyPr/>
          <a:lstStyle/>
          <a:p>
            <a:fld id="{0DEEE8F0-19A4-4F5E-A1B0-B025C2C7DD62}" type="slidenum">
              <a:rPr lang="en-US" smtClean="0"/>
              <a:t>21</a:t>
            </a:fld>
            <a:endParaRPr lang="en-US"/>
          </a:p>
        </p:txBody>
      </p:sp>
    </p:spTree>
    <p:extLst>
      <p:ext uri="{BB962C8B-B14F-4D97-AF65-F5344CB8AC3E}">
        <p14:creationId xmlns:p14="http://schemas.microsoft.com/office/powerpoint/2010/main" val="137624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22</a:t>
            </a:fld>
            <a:endParaRPr lang="en-US"/>
          </a:p>
        </p:txBody>
      </p:sp>
      <p:sp>
        <p:nvSpPr>
          <p:cNvPr id="5" name="Title 4"/>
          <p:cNvSpPr>
            <a:spLocks noGrp="1"/>
          </p:cNvSpPr>
          <p:nvPr>
            <p:ph type="title"/>
          </p:nvPr>
        </p:nvSpPr>
        <p:spPr/>
        <p:txBody>
          <a:bodyPr/>
          <a:lstStyle/>
          <a:p>
            <a:r>
              <a:rPr lang="en-GB" dirty="0"/>
              <a:t>Build</a:t>
            </a:r>
            <a:endParaRPr lang="en-US" dirty="0"/>
          </a:p>
        </p:txBody>
      </p:sp>
      <p:sp>
        <p:nvSpPr>
          <p:cNvPr id="7"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Build codice = compilazione automatica dopo check-in</a:t>
            </a:r>
          </a:p>
          <a:p>
            <a:pPr marL="0" indent="0">
              <a:lnSpc>
                <a:spcPct val="100000"/>
              </a:lnSpc>
              <a:spcBef>
                <a:spcPts val="600"/>
              </a:spcBef>
              <a:spcAft>
                <a:spcPts val="600"/>
              </a:spcAft>
              <a:buNone/>
            </a:pPr>
            <a:r>
              <a:rPr lang="it-IT" dirty="0"/>
              <a:t>Build database:</a:t>
            </a:r>
          </a:p>
          <a:p>
            <a:pPr marL="0" indent="0">
              <a:lnSpc>
                <a:spcPct val="100000"/>
              </a:lnSpc>
              <a:spcBef>
                <a:spcPts val="600"/>
              </a:spcBef>
              <a:spcAft>
                <a:spcPts val="600"/>
              </a:spcAft>
              <a:buNone/>
            </a:pPr>
            <a:r>
              <a:rPr lang="it-IT" dirty="0"/>
              <a:t>	</a:t>
            </a:r>
            <a:r>
              <a:rPr lang="it-IT" sz="2400" dirty="0"/>
              <a:t>Parte al check-in dei changeset</a:t>
            </a:r>
          </a:p>
          <a:p>
            <a:pPr marL="0" indent="0">
              <a:lnSpc>
                <a:spcPct val="100000"/>
              </a:lnSpc>
              <a:spcBef>
                <a:spcPts val="600"/>
              </a:spcBef>
              <a:spcAft>
                <a:spcPts val="600"/>
              </a:spcAft>
              <a:buNone/>
            </a:pPr>
            <a:r>
              <a:rPr lang="it-IT" sz="2400" dirty="0"/>
              <a:t>	Crea un package (nuget in questo caso)</a:t>
            </a:r>
          </a:p>
          <a:p>
            <a:pPr marL="0" indent="0">
              <a:lnSpc>
                <a:spcPct val="100000"/>
              </a:lnSpc>
              <a:spcBef>
                <a:spcPts val="600"/>
              </a:spcBef>
              <a:spcAft>
                <a:spcPts val="600"/>
              </a:spcAft>
              <a:buNone/>
            </a:pPr>
            <a:r>
              <a:rPr lang="it-IT" sz="2400" dirty="0"/>
              <a:t>	Crea un database per i test</a:t>
            </a:r>
          </a:p>
          <a:p>
            <a:pPr marL="0" indent="0">
              <a:lnSpc>
                <a:spcPct val="100000"/>
              </a:lnSpc>
              <a:spcBef>
                <a:spcPts val="600"/>
              </a:spcBef>
              <a:spcAft>
                <a:spcPts val="600"/>
              </a:spcAft>
              <a:buNone/>
            </a:pPr>
            <a:r>
              <a:rPr lang="it-IT" sz="2400" dirty="0"/>
              <a:t>	Valida gli oggetti creati</a:t>
            </a:r>
            <a:endParaRPr lang="it-IT" dirty="0"/>
          </a:p>
        </p:txBody>
      </p:sp>
    </p:spTree>
    <p:extLst>
      <p:ext uri="{BB962C8B-B14F-4D97-AF65-F5344CB8AC3E}">
        <p14:creationId xmlns:p14="http://schemas.microsoft.com/office/powerpoint/2010/main" val="41635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23</a:t>
            </a:fld>
            <a:endParaRPr lang="en-US"/>
          </a:p>
        </p:txBody>
      </p:sp>
      <p:sp>
        <p:nvSpPr>
          <p:cNvPr id="5" name="Title 4"/>
          <p:cNvSpPr>
            <a:spLocks noGrp="1"/>
          </p:cNvSpPr>
          <p:nvPr>
            <p:ph type="title"/>
          </p:nvPr>
        </p:nvSpPr>
        <p:spPr/>
        <p:txBody>
          <a:bodyPr/>
          <a:lstStyle/>
          <a:p>
            <a:r>
              <a:rPr lang="en-GB" dirty="0" err="1"/>
              <a:t>Automazione</a:t>
            </a:r>
            <a:endParaRPr lang="en-US" dirty="0"/>
          </a:p>
        </p:txBody>
      </p:sp>
      <p:sp>
        <p:nvSpPr>
          <p:cNvPr id="7"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Red Gate SQL CI + TFS + Script SC (DLM Automation Suite)</a:t>
            </a:r>
          </a:p>
          <a:p>
            <a:pPr marL="0" indent="0">
              <a:lnSpc>
                <a:spcPct val="100000"/>
              </a:lnSpc>
              <a:spcBef>
                <a:spcPts val="600"/>
              </a:spcBef>
              <a:spcAft>
                <a:spcPts val="600"/>
              </a:spcAft>
              <a:buNone/>
            </a:pPr>
            <a:r>
              <a:rPr lang="it-IT" dirty="0"/>
              <a:t>	</a:t>
            </a:r>
            <a:r>
              <a:rPr lang="it-IT" sz="2400" dirty="0"/>
              <a:t>1) Al check-in su source control fa partire la build</a:t>
            </a:r>
          </a:p>
          <a:p>
            <a:pPr marL="0" indent="0">
              <a:lnSpc>
                <a:spcPct val="100000"/>
              </a:lnSpc>
              <a:spcBef>
                <a:spcPts val="600"/>
              </a:spcBef>
              <a:spcAft>
                <a:spcPts val="600"/>
              </a:spcAft>
              <a:buNone/>
            </a:pPr>
            <a:r>
              <a:rPr lang="it-IT" sz="2400" dirty="0"/>
              <a:t>	1) Crea automaticamente un database per i test</a:t>
            </a:r>
          </a:p>
          <a:p>
            <a:pPr marL="0" indent="0">
              <a:lnSpc>
                <a:spcPct val="100000"/>
              </a:lnSpc>
              <a:spcBef>
                <a:spcPts val="600"/>
              </a:spcBef>
              <a:spcAft>
                <a:spcPts val="600"/>
              </a:spcAft>
              <a:buNone/>
            </a:pPr>
            <a:r>
              <a:rPr lang="it-IT" sz="2400" dirty="0"/>
              <a:t>	1) Crea un package nuget</a:t>
            </a:r>
          </a:p>
          <a:p>
            <a:pPr marL="0" indent="0">
              <a:lnSpc>
                <a:spcPct val="100000"/>
              </a:lnSpc>
              <a:spcBef>
                <a:spcPts val="600"/>
              </a:spcBef>
              <a:spcAft>
                <a:spcPts val="600"/>
              </a:spcAft>
              <a:buNone/>
            </a:pPr>
            <a:r>
              <a:rPr lang="it-IT" sz="2400" dirty="0"/>
              <a:t>	2) Esegue i test</a:t>
            </a:r>
          </a:p>
          <a:p>
            <a:pPr marL="0" indent="0">
              <a:lnSpc>
                <a:spcPct val="100000"/>
              </a:lnSpc>
              <a:spcBef>
                <a:spcPts val="600"/>
              </a:spcBef>
              <a:spcAft>
                <a:spcPts val="600"/>
              </a:spcAft>
              <a:buNone/>
            </a:pPr>
            <a:r>
              <a:rPr lang="it-IT" sz="2400" dirty="0"/>
              <a:t>	3) Allinea il package su db di QA/Staging</a:t>
            </a:r>
          </a:p>
          <a:p>
            <a:pPr marL="0" indent="0">
              <a:lnSpc>
                <a:spcPct val="100000"/>
              </a:lnSpc>
              <a:spcBef>
                <a:spcPts val="600"/>
              </a:spcBef>
              <a:spcAft>
                <a:spcPts val="600"/>
              </a:spcAft>
              <a:buNone/>
            </a:pPr>
            <a:r>
              <a:rPr lang="it-IT" sz="2400" dirty="0"/>
              <a:t>	4) Pubblica il package su un nuget </a:t>
            </a:r>
            <a:r>
              <a:rPr lang="it-IT" sz="2400" dirty="0" err="1"/>
              <a:t>feed</a:t>
            </a:r>
            <a:endParaRPr lang="it-IT" sz="2400" dirty="0"/>
          </a:p>
          <a:p>
            <a:pPr marL="0" indent="0">
              <a:lnSpc>
                <a:spcPct val="100000"/>
              </a:lnSpc>
              <a:spcBef>
                <a:spcPts val="600"/>
              </a:spcBef>
              <a:spcAft>
                <a:spcPts val="600"/>
              </a:spcAft>
              <a:buNone/>
            </a:pPr>
            <a:endParaRPr lang="it-IT"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93598" y="3484267"/>
            <a:ext cx="2488602" cy="2488602"/>
          </a:xfrm>
          <a:prstGeom prst="rect">
            <a:avLst/>
          </a:prstGeom>
        </p:spPr>
      </p:pic>
    </p:spTree>
    <p:extLst>
      <p:ext uri="{BB962C8B-B14F-4D97-AF65-F5344CB8AC3E}">
        <p14:creationId xmlns:p14="http://schemas.microsoft.com/office/powerpoint/2010/main" val="21502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24</a:t>
            </a:fld>
            <a:endParaRPr lang="en-US"/>
          </a:p>
        </p:txBody>
      </p:sp>
      <p:sp>
        <p:nvSpPr>
          <p:cNvPr id="5" name="Title 4"/>
          <p:cNvSpPr>
            <a:spLocks noGrp="1"/>
          </p:cNvSpPr>
          <p:nvPr>
            <p:ph type="title"/>
          </p:nvPr>
        </p:nvSpPr>
        <p:spPr/>
        <p:txBody>
          <a:bodyPr/>
          <a:lstStyle/>
          <a:p>
            <a:r>
              <a:rPr lang="en-GB" dirty="0" err="1"/>
              <a:t>Processo</a:t>
            </a:r>
            <a:r>
              <a:rPr lang="en-GB" dirty="0"/>
              <a:t> </a:t>
            </a:r>
            <a:r>
              <a:rPr lang="en-GB" dirty="0" err="1"/>
              <a:t>completo</a:t>
            </a:r>
            <a:endParaRPr lang="en-US" dirty="0"/>
          </a:p>
        </p:txBody>
      </p:sp>
      <p:sp>
        <p:nvSpPr>
          <p:cNvPr id="6" name="Content Placeholder 2"/>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a:p>
            <a:pPr marL="0" indent="0" algn="r">
              <a:lnSpc>
                <a:spcPct val="100000"/>
              </a:lnSpc>
              <a:spcBef>
                <a:spcPts val="600"/>
              </a:spcBef>
              <a:buFont typeface="Arial" panose="020B0604020202020204" pitchFamily="34" charset="0"/>
              <a:buNone/>
            </a:pPr>
            <a:endParaRPr lang="it-IT" sz="3200" dirty="0">
              <a:solidFill>
                <a:schemeClr val="bg1"/>
              </a:solidFill>
              <a:latin typeface="+mj-lt"/>
            </a:endParaRPr>
          </a:p>
        </p:txBody>
      </p:sp>
      <p:grpSp>
        <p:nvGrpSpPr>
          <p:cNvPr id="8" name="Group 7"/>
          <p:cNvGrpSpPr/>
          <p:nvPr/>
        </p:nvGrpSpPr>
        <p:grpSpPr>
          <a:xfrm>
            <a:off x="724802" y="2351460"/>
            <a:ext cx="3775633" cy="3549798"/>
            <a:chOff x="724802" y="2351460"/>
            <a:chExt cx="3775633" cy="3549798"/>
          </a:xfrm>
        </p:grpSpPr>
        <p:sp>
          <p:nvSpPr>
            <p:cNvPr id="9" name="TextBox 8"/>
            <p:cNvSpPr txBox="1"/>
            <p:nvPr/>
          </p:nvSpPr>
          <p:spPr>
            <a:xfrm>
              <a:off x="1036120" y="4331598"/>
              <a:ext cx="1634871" cy="1569660"/>
            </a:xfrm>
            <a:prstGeom prst="rect">
              <a:avLst/>
            </a:prstGeom>
            <a:noFill/>
            <a:ln>
              <a:noFill/>
            </a:ln>
          </p:spPr>
          <p:txBody>
            <a:bodyPr wrap="square" rtlCol="0">
              <a:spAutoFit/>
            </a:bodyPr>
            <a:lstStyle/>
            <a:p>
              <a:r>
                <a:rPr lang="en-US" sz="800" dirty="0">
                  <a:solidFill>
                    <a:schemeClr val="bg1"/>
                  </a:solidFill>
                </a:rPr>
                <a:t>using System;</a:t>
              </a:r>
            </a:p>
            <a:p>
              <a:r>
                <a:rPr lang="en-US" sz="800" dirty="0">
                  <a:solidFill>
                    <a:schemeClr val="bg1"/>
                  </a:solidFill>
                </a:rPr>
                <a:t>using </a:t>
              </a:r>
              <a:r>
                <a:rPr lang="en-US" sz="800" dirty="0" err="1">
                  <a:solidFill>
                    <a:schemeClr val="bg1"/>
                  </a:solidFill>
                </a:rPr>
                <a:t>System.Collections.Generic</a:t>
              </a:r>
              <a:r>
                <a:rPr lang="en-US" sz="800" dirty="0">
                  <a:solidFill>
                    <a:schemeClr val="bg1"/>
                  </a:solidFill>
                </a:rPr>
                <a:t>; </a:t>
              </a:r>
            </a:p>
            <a:p>
              <a:r>
                <a:rPr lang="en-US" sz="800" dirty="0">
                  <a:solidFill>
                    <a:schemeClr val="bg1"/>
                  </a:solidFill>
                </a:rPr>
                <a:t>{</a:t>
              </a:r>
            </a:p>
            <a:p>
              <a:r>
                <a:rPr lang="en-US" sz="800" dirty="0">
                  <a:solidFill>
                    <a:schemeClr val="bg1"/>
                  </a:solidFill>
                </a:rPr>
                <a:t>    class Program</a:t>
              </a:r>
            </a:p>
            <a:p>
              <a:r>
                <a:rPr lang="en-US" sz="800" dirty="0">
                  <a:solidFill>
                    <a:schemeClr val="bg1"/>
                  </a:solidFill>
                </a:rPr>
                <a:t>    {</a:t>
              </a:r>
            </a:p>
            <a:p>
              <a:r>
                <a:rPr lang="en-US" sz="800" dirty="0">
                  <a:solidFill>
                    <a:schemeClr val="bg1"/>
                  </a:solidFill>
                </a:rPr>
                <a:t>        static void Main(string[] </a:t>
              </a:r>
              <a:r>
                <a:rPr lang="en-US" sz="800" dirty="0" err="1">
                  <a:solidFill>
                    <a:schemeClr val="bg1"/>
                  </a:solidFill>
                </a:rPr>
                <a:t>args</a:t>
              </a:r>
              <a:r>
                <a:rPr lang="en-US" sz="800" dirty="0">
                  <a:solidFill>
                    <a:schemeClr val="bg1"/>
                  </a:solidFill>
                </a:rPr>
                <a:t>)</a:t>
              </a:r>
            </a:p>
            <a:p>
              <a:r>
                <a:rPr lang="en-US" sz="800" dirty="0">
                  <a:solidFill>
                    <a:schemeClr val="bg1"/>
                  </a:solidFill>
                </a:rPr>
                <a:t>        {</a:t>
              </a:r>
            </a:p>
            <a:p>
              <a:r>
                <a:rPr lang="en-US" sz="800" dirty="0">
                  <a:solidFill>
                    <a:schemeClr val="bg1"/>
                  </a:solidFill>
                </a:rPr>
                <a:t>            </a:t>
              </a:r>
              <a:r>
                <a:rPr lang="en-US" sz="800" dirty="0" err="1">
                  <a:solidFill>
                    <a:schemeClr val="bg1"/>
                  </a:solidFill>
                </a:rPr>
                <a:t>MakeGetOrders</a:t>
              </a:r>
              <a:r>
                <a:rPr lang="en-US" sz="800" dirty="0">
                  <a:solidFill>
                    <a:schemeClr val="bg1"/>
                  </a:solidFill>
                </a:rPr>
                <a:t>();</a:t>
              </a:r>
            </a:p>
            <a:p>
              <a:r>
                <a:rPr lang="en-US" sz="800" dirty="0">
                  <a:solidFill>
                    <a:schemeClr val="bg1"/>
                  </a:solidFill>
                </a:rPr>
                <a:t>            </a:t>
              </a:r>
              <a:r>
                <a:rPr lang="en-US" sz="800" dirty="0" err="1">
                  <a:solidFill>
                    <a:schemeClr val="bg1"/>
                  </a:solidFill>
                </a:rPr>
                <a:t>Console.ReadLine</a:t>
              </a:r>
              <a:r>
                <a:rPr lang="en-US" sz="800" dirty="0">
                  <a:solidFill>
                    <a:schemeClr val="bg1"/>
                  </a:solidFill>
                </a:rPr>
                <a:t>();</a:t>
              </a:r>
            </a:p>
            <a:p>
              <a:endParaRPr lang="en-US" sz="800" dirty="0">
                <a:solidFill>
                  <a:schemeClr val="bg1"/>
                </a:solidFill>
              </a:endParaRPr>
            </a:p>
          </p:txBody>
        </p:sp>
        <p:pic>
          <p:nvPicPr>
            <p:cNvPr id="10" name="Picture 9"/>
            <p:cNvPicPr>
              <a:picLocks noChangeAspect="1"/>
            </p:cNvPicPr>
            <p:nvPr/>
          </p:nvPicPr>
          <p:blipFill>
            <a:blip r:embed="rId2"/>
            <a:stretch>
              <a:fillRect/>
            </a:stretch>
          </p:blipFill>
          <p:spPr>
            <a:xfrm>
              <a:off x="755130" y="2759420"/>
              <a:ext cx="205423" cy="416499"/>
            </a:xfrm>
            <a:prstGeom prst="rect">
              <a:avLst/>
            </a:prstGeom>
            <a:ln>
              <a:noFill/>
            </a:ln>
          </p:spPr>
        </p:pic>
        <p:pic>
          <p:nvPicPr>
            <p:cNvPr id="11" name="Picture 10"/>
            <p:cNvPicPr>
              <a:picLocks noChangeAspect="1"/>
            </p:cNvPicPr>
            <p:nvPr/>
          </p:nvPicPr>
          <p:blipFill>
            <a:blip r:embed="rId2"/>
            <a:stretch>
              <a:fillRect/>
            </a:stretch>
          </p:blipFill>
          <p:spPr>
            <a:xfrm>
              <a:off x="724802" y="3493860"/>
              <a:ext cx="205423" cy="416499"/>
            </a:xfrm>
            <a:prstGeom prst="rect">
              <a:avLst/>
            </a:prstGeom>
            <a:ln>
              <a:noFill/>
            </a:ln>
          </p:spPr>
        </p:pic>
        <p:pic>
          <p:nvPicPr>
            <p:cNvPr id="12" name="Picture 11"/>
            <p:cNvPicPr>
              <a:picLocks noChangeAspect="1"/>
            </p:cNvPicPr>
            <p:nvPr/>
          </p:nvPicPr>
          <p:blipFill>
            <a:blip r:embed="rId3"/>
            <a:stretch>
              <a:fillRect/>
            </a:stretch>
          </p:blipFill>
          <p:spPr>
            <a:xfrm>
              <a:off x="2852448" y="3063275"/>
              <a:ext cx="389120" cy="540975"/>
            </a:xfrm>
            <a:prstGeom prst="rect">
              <a:avLst/>
            </a:prstGeom>
            <a:ln>
              <a:noFill/>
            </a:ln>
          </p:spPr>
        </p:pic>
        <p:sp>
          <p:nvSpPr>
            <p:cNvPr id="13" name="TextBox 12"/>
            <p:cNvSpPr txBox="1"/>
            <p:nvPr/>
          </p:nvSpPr>
          <p:spPr>
            <a:xfrm>
              <a:off x="1097394" y="2779592"/>
              <a:ext cx="1231187" cy="415498"/>
            </a:xfrm>
            <a:prstGeom prst="rect">
              <a:avLst/>
            </a:prstGeom>
            <a:noFill/>
            <a:ln>
              <a:noFill/>
            </a:ln>
          </p:spPr>
          <p:txBody>
            <a:bodyPr wrap="square" rtlCol="0">
              <a:spAutoFit/>
            </a:bodyPr>
            <a:lstStyle/>
            <a:p>
              <a:r>
                <a:rPr lang="en-US" sz="700" dirty="0">
                  <a:solidFill>
                    <a:schemeClr val="bg1"/>
                  </a:solidFill>
                </a:rPr>
                <a:t>Create table Orders</a:t>
              </a:r>
            </a:p>
            <a:p>
              <a:r>
                <a:rPr lang="en-US" sz="700" dirty="0">
                  <a:solidFill>
                    <a:schemeClr val="bg1"/>
                  </a:solidFill>
                </a:rPr>
                <a:t>( </a:t>
              </a:r>
              <a:r>
                <a:rPr lang="en-US" sz="700" dirty="0" err="1">
                  <a:solidFill>
                    <a:schemeClr val="bg1"/>
                  </a:solidFill>
                </a:rPr>
                <a:t>OrderID</a:t>
              </a:r>
              <a:r>
                <a:rPr lang="en-US" sz="700" dirty="0">
                  <a:solidFill>
                    <a:schemeClr val="bg1"/>
                  </a:solidFill>
                </a:rPr>
                <a:t> </a:t>
              </a:r>
              <a:r>
                <a:rPr lang="en-US" sz="700" dirty="0" err="1">
                  <a:solidFill>
                    <a:schemeClr val="bg1"/>
                  </a:solidFill>
                </a:rPr>
                <a:t>int</a:t>
              </a:r>
              <a:endParaRPr lang="en-US" sz="700" dirty="0">
                <a:solidFill>
                  <a:schemeClr val="bg1"/>
                </a:solidFill>
              </a:endParaRPr>
            </a:p>
            <a:p>
              <a:r>
                <a:rPr lang="en-US" sz="700" dirty="0">
                  <a:solidFill>
                    <a:schemeClr val="bg1"/>
                  </a:solidFill>
                </a:rPr>
                <a:t>,  OrderDate </a:t>
              </a:r>
              <a:r>
                <a:rPr lang="en-US" sz="700" dirty="0" err="1">
                  <a:solidFill>
                    <a:schemeClr val="bg1"/>
                  </a:solidFill>
                </a:rPr>
                <a:t>datetime</a:t>
              </a:r>
              <a:r>
                <a:rPr lang="en-US" sz="700" dirty="0">
                  <a:solidFill>
                    <a:schemeClr val="bg1"/>
                  </a:solidFill>
                </a:rPr>
                <a:t>)</a:t>
              </a:r>
            </a:p>
          </p:txBody>
        </p:sp>
        <p:sp>
          <p:nvSpPr>
            <p:cNvPr id="14" name="TextBox 13"/>
            <p:cNvSpPr txBox="1"/>
            <p:nvPr/>
          </p:nvSpPr>
          <p:spPr>
            <a:xfrm>
              <a:off x="1052385" y="3298100"/>
              <a:ext cx="1481504" cy="862911"/>
            </a:xfrm>
            <a:prstGeom prst="rect">
              <a:avLst/>
            </a:prstGeom>
            <a:noFill/>
            <a:ln>
              <a:noFill/>
            </a:ln>
          </p:spPr>
          <p:txBody>
            <a:bodyPr wrap="square" rtlCol="0">
              <a:spAutoFit/>
            </a:bodyPr>
            <a:lstStyle/>
            <a:p>
              <a:r>
                <a:rPr lang="en-US" sz="700" dirty="0">
                  <a:solidFill>
                    <a:schemeClr val="bg1"/>
                  </a:solidFill>
                </a:rPr>
                <a:t>Create procedure </a:t>
              </a:r>
              <a:r>
                <a:rPr lang="en-US" sz="700" dirty="0" err="1">
                  <a:solidFill>
                    <a:schemeClr val="bg1"/>
                  </a:solidFill>
                </a:rPr>
                <a:t>GetOrders</a:t>
              </a:r>
              <a:endParaRPr lang="en-US" sz="700" dirty="0">
                <a:solidFill>
                  <a:schemeClr val="bg1"/>
                </a:solidFill>
              </a:endParaRPr>
            </a:p>
            <a:p>
              <a:r>
                <a:rPr lang="en-US" sz="700" dirty="0">
                  <a:solidFill>
                    <a:schemeClr val="bg1"/>
                  </a:solidFill>
                </a:rPr>
                <a:t>   @o </a:t>
              </a:r>
              <a:r>
                <a:rPr lang="en-US" sz="700" dirty="0" err="1">
                  <a:solidFill>
                    <a:schemeClr val="bg1"/>
                  </a:solidFill>
                </a:rPr>
                <a:t>datetime</a:t>
              </a:r>
              <a:endParaRPr lang="en-US" sz="700" dirty="0">
                <a:solidFill>
                  <a:schemeClr val="bg1"/>
                </a:solidFill>
              </a:endParaRPr>
            </a:p>
            <a:p>
              <a:r>
                <a:rPr lang="en-US" sz="700" dirty="0">
                  <a:solidFill>
                    <a:schemeClr val="bg1"/>
                  </a:solidFill>
                </a:rPr>
                <a:t>As</a:t>
              </a:r>
            </a:p>
            <a:p>
              <a:r>
                <a:rPr lang="en-US" sz="700" dirty="0">
                  <a:solidFill>
                    <a:schemeClr val="bg1"/>
                  </a:solidFill>
                </a:rPr>
                <a:t>Begin</a:t>
              </a:r>
            </a:p>
            <a:p>
              <a:r>
                <a:rPr lang="en-US" sz="700" dirty="0">
                  <a:solidFill>
                    <a:schemeClr val="bg1"/>
                  </a:solidFill>
                </a:rPr>
                <a:t>Select *</a:t>
              </a:r>
            </a:p>
            <a:p>
              <a:r>
                <a:rPr lang="en-US" sz="700" dirty="0">
                  <a:solidFill>
                    <a:schemeClr val="bg1"/>
                  </a:solidFill>
                </a:rPr>
                <a:t> from orders</a:t>
              </a:r>
            </a:p>
            <a:p>
              <a:r>
                <a:rPr lang="en-US" sz="700" dirty="0">
                  <a:solidFill>
                    <a:schemeClr val="bg1"/>
                  </a:solidFill>
                </a:rPr>
                <a:t>Where </a:t>
              </a:r>
              <a:r>
                <a:rPr lang="en-US" sz="700" dirty="0" err="1">
                  <a:solidFill>
                    <a:schemeClr val="bg1"/>
                  </a:solidFill>
                </a:rPr>
                <a:t>orderdate</a:t>
              </a:r>
              <a:r>
                <a:rPr lang="en-US" sz="700" dirty="0">
                  <a:solidFill>
                    <a:schemeClr val="bg1"/>
                  </a:solidFill>
                </a:rPr>
                <a:t> &gt; @o</a:t>
              </a:r>
            </a:p>
          </p:txBody>
        </p:sp>
        <p:pic>
          <p:nvPicPr>
            <p:cNvPr id="15" name="Picture 14"/>
            <p:cNvPicPr>
              <a:picLocks noChangeAspect="1"/>
            </p:cNvPicPr>
            <p:nvPr/>
          </p:nvPicPr>
          <p:blipFill>
            <a:blip r:embed="rId2"/>
            <a:stretch>
              <a:fillRect/>
            </a:stretch>
          </p:blipFill>
          <p:spPr>
            <a:xfrm>
              <a:off x="764878" y="4464818"/>
              <a:ext cx="205423" cy="416499"/>
            </a:xfrm>
            <a:prstGeom prst="rect">
              <a:avLst/>
            </a:prstGeom>
            <a:ln>
              <a:no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10" y="4723298"/>
              <a:ext cx="449385" cy="449385"/>
            </a:xfrm>
            <a:prstGeom prst="rect">
              <a:avLst/>
            </a:prstGeom>
            <a:ln>
              <a:noFill/>
            </a:ln>
          </p:spPr>
        </p:pic>
        <p:sp>
          <p:nvSpPr>
            <p:cNvPr id="17" name="Pentagon 20"/>
            <p:cNvSpPr/>
            <p:nvPr/>
          </p:nvSpPr>
          <p:spPr>
            <a:xfrm>
              <a:off x="1052385" y="2351460"/>
              <a:ext cx="3448050" cy="365684"/>
            </a:xfrm>
            <a:prstGeom prst="homePlate">
              <a:avLst/>
            </a:prstGeom>
            <a:solidFill>
              <a:srgbClr val="CC0000"/>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Development</a:t>
              </a:r>
              <a:endParaRPr lang="en-US" sz="900" dirty="0">
                <a:solidFill>
                  <a:schemeClr val="tx1"/>
                </a:solidFill>
              </a:endParaRPr>
            </a:p>
          </p:txBody>
        </p:sp>
        <p:sp>
          <p:nvSpPr>
            <p:cNvPr id="18" name="Down Arrow 23"/>
            <p:cNvSpPr/>
            <p:nvPr/>
          </p:nvSpPr>
          <p:spPr>
            <a:xfrm rot="13187025">
              <a:off x="2668913" y="3033177"/>
              <a:ext cx="124686" cy="24177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Down Arrow 24"/>
            <p:cNvSpPr/>
            <p:nvPr/>
          </p:nvSpPr>
          <p:spPr>
            <a:xfrm rot="17328919">
              <a:off x="2646106" y="2684045"/>
              <a:ext cx="124686" cy="24177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TextBox 19"/>
            <p:cNvSpPr txBox="1"/>
            <p:nvPr/>
          </p:nvSpPr>
          <p:spPr>
            <a:xfrm>
              <a:off x="2790744" y="3602582"/>
              <a:ext cx="601359" cy="307777"/>
            </a:xfrm>
            <a:prstGeom prst="rect">
              <a:avLst/>
            </a:prstGeom>
            <a:noFill/>
            <a:ln>
              <a:noFill/>
            </a:ln>
          </p:spPr>
          <p:txBody>
            <a:bodyPr wrap="square" rtlCol="0">
              <a:spAutoFit/>
            </a:bodyPr>
            <a:lstStyle/>
            <a:p>
              <a:r>
                <a:rPr lang="en-US" sz="1400" dirty="0">
                  <a:solidFill>
                    <a:schemeClr val="bg1"/>
                  </a:solidFill>
                </a:rPr>
                <a:t>Dev</a:t>
              </a:r>
            </a:p>
          </p:txBody>
        </p:sp>
      </p:grpSp>
      <p:grpSp>
        <p:nvGrpSpPr>
          <p:cNvPr id="21" name="Group 20"/>
          <p:cNvGrpSpPr/>
          <p:nvPr/>
        </p:nvGrpSpPr>
        <p:grpSpPr>
          <a:xfrm>
            <a:off x="3120412" y="2810028"/>
            <a:ext cx="3619897" cy="3504354"/>
            <a:chOff x="3120412" y="2810028"/>
            <a:chExt cx="3619897" cy="3504354"/>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662" y="5499933"/>
              <a:ext cx="814449" cy="814449"/>
            </a:xfrm>
            <a:prstGeom prst="rect">
              <a:avLst/>
            </a:prstGeom>
          </p:spPr>
        </p:pic>
        <p:grpSp>
          <p:nvGrpSpPr>
            <p:cNvPr id="23" name="Group 22"/>
            <p:cNvGrpSpPr/>
            <p:nvPr/>
          </p:nvGrpSpPr>
          <p:grpSpPr>
            <a:xfrm>
              <a:off x="3120412" y="2810028"/>
              <a:ext cx="3619897" cy="2925711"/>
              <a:chOff x="3120412" y="2810028"/>
              <a:chExt cx="3619897" cy="2925711"/>
            </a:xfrm>
          </p:grpSpPr>
          <p:sp>
            <p:nvSpPr>
              <p:cNvPr id="24" name="Curved Left Arrow 25"/>
              <p:cNvSpPr/>
              <p:nvPr/>
            </p:nvSpPr>
            <p:spPr>
              <a:xfrm>
                <a:off x="3496236" y="3298100"/>
                <a:ext cx="639035" cy="1898844"/>
              </a:xfrm>
              <a:prstGeom prst="curvedLeftArrow">
                <a:avLst/>
              </a:prstGeom>
              <a:ln>
                <a:headEnd type="triangle" w="sm" len="me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Left-Right Arrow 10"/>
              <p:cNvSpPr/>
              <p:nvPr/>
            </p:nvSpPr>
            <p:spPr>
              <a:xfrm rot="2351946">
                <a:off x="3120412" y="5427395"/>
                <a:ext cx="911192" cy="3083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Curved Down Arrow 38"/>
              <p:cNvSpPr/>
              <p:nvPr/>
            </p:nvSpPr>
            <p:spPr>
              <a:xfrm>
                <a:off x="3488025" y="2810028"/>
                <a:ext cx="3252284" cy="3656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grpSp>
        <p:nvGrpSpPr>
          <p:cNvPr id="27" name="Group 26"/>
          <p:cNvGrpSpPr/>
          <p:nvPr/>
        </p:nvGrpSpPr>
        <p:grpSpPr>
          <a:xfrm>
            <a:off x="4643613" y="2336433"/>
            <a:ext cx="5114557" cy="4017187"/>
            <a:chOff x="4643613" y="2336433"/>
            <a:chExt cx="5114557" cy="4017187"/>
          </a:xfrm>
        </p:grpSpPr>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892" y="2975942"/>
              <a:ext cx="1205480" cy="988684"/>
            </a:xfrm>
            <a:prstGeom prst="rect">
              <a:avLst/>
            </a:prstGeom>
          </p:spPr>
        </p:pic>
        <p:sp>
          <p:nvSpPr>
            <p:cNvPr id="29" name="Pentagon 31"/>
            <p:cNvSpPr/>
            <p:nvPr/>
          </p:nvSpPr>
          <p:spPr>
            <a:xfrm>
              <a:off x="4643613" y="2336433"/>
              <a:ext cx="5114557"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Testing</a:t>
              </a:r>
            </a:p>
          </p:txBody>
        </p:sp>
        <p:sp>
          <p:nvSpPr>
            <p:cNvPr id="30" name="TextBox 29"/>
            <p:cNvSpPr txBox="1"/>
            <p:nvPr/>
          </p:nvSpPr>
          <p:spPr>
            <a:xfrm>
              <a:off x="6803786" y="2975942"/>
              <a:ext cx="1231187" cy="846386"/>
            </a:xfrm>
            <a:prstGeom prst="rect">
              <a:avLst/>
            </a:prstGeom>
            <a:noFill/>
            <a:ln>
              <a:solidFill>
                <a:schemeClr val="tx1"/>
              </a:solidFill>
            </a:ln>
          </p:spPr>
          <p:txBody>
            <a:bodyPr wrap="square" rtlCol="0">
              <a:spAutoFit/>
            </a:bodyPr>
            <a:lstStyle/>
            <a:p>
              <a:r>
                <a:rPr lang="en-US" sz="700" dirty="0">
                  <a:solidFill>
                    <a:schemeClr val="bg1"/>
                  </a:solidFill>
                </a:rPr>
                <a:t>Alter table Orders</a:t>
              </a:r>
            </a:p>
            <a:p>
              <a:r>
                <a:rPr lang="en-US" sz="700" dirty="0">
                  <a:solidFill>
                    <a:schemeClr val="bg1"/>
                  </a:solidFill>
                </a:rPr>
                <a:t>Add status </a:t>
              </a:r>
              <a:r>
                <a:rPr lang="en-US" sz="700" dirty="0" err="1">
                  <a:solidFill>
                    <a:schemeClr val="bg1"/>
                  </a:solidFill>
                </a:rPr>
                <a:t>tinyint</a:t>
              </a:r>
              <a:r>
                <a:rPr lang="en-US" sz="700" dirty="0">
                  <a:solidFill>
                    <a:schemeClr val="bg1"/>
                  </a:solidFill>
                </a:rPr>
                <a:t>;</a:t>
              </a:r>
            </a:p>
            <a:p>
              <a:endParaRPr lang="en-US" sz="700" dirty="0">
                <a:solidFill>
                  <a:schemeClr val="bg1"/>
                </a:solidFill>
              </a:endParaRPr>
            </a:p>
            <a:p>
              <a:r>
                <a:rPr lang="en-US" sz="700" dirty="0">
                  <a:solidFill>
                    <a:schemeClr val="bg1"/>
                  </a:solidFill>
                </a:rPr>
                <a:t>Create procedure </a:t>
              </a:r>
              <a:r>
                <a:rPr lang="en-US" sz="700" dirty="0" err="1">
                  <a:solidFill>
                    <a:schemeClr val="bg1"/>
                  </a:solidFill>
                </a:rPr>
                <a:t>GetOrders</a:t>
              </a:r>
              <a:endParaRPr lang="en-US" sz="700" dirty="0">
                <a:solidFill>
                  <a:schemeClr val="bg1"/>
                </a:solidFill>
              </a:endParaRPr>
            </a:p>
            <a:p>
              <a:r>
                <a:rPr lang="en-US" sz="700" dirty="0">
                  <a:solidFill>
                    <a:schemeClr val="bg1"/>
                  </a:solidFill>
                </a:rPr>
                <a:t>…..</a:t>
              </a:r>
            </a:p>
            <a:p>
              <a:endParaRPr lang="en-US" sz="700" dirty="0">
                <a:solidFill>
                  <a:schemeClr val="bg1"/>
                </a:solidFill>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061" y="4686575"/>
              <a:ext cx="763005" cy="763005"/>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2312" y="5060221"/>
              <a:ext cx="628413" cy="628413"/>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4357" y="5640883"/>
              <a:ext cx="712737" cy="712737"/>
            </a:xfrm>
            <a:prstGeom prst="rect">
              <a:avLst/>
            </a:prstGeom>
          </p:spPr>
        </p:pic>
        <p:pic>
          <p:nvPicPr>
            <p:cNvPr id="34" name="Picture 33"/>
            <p:cNvPicPr>
              <a:picLocks noChangeAspect="1"/>
            </p:cNvPicPr>
            <p:nvPr/>
          </p:nvPicPr>
          <p:blipFill>
            <a:blip r:embed="rId3"/>
            <a:stretch>
              <a:fillRect/>
            </a:stretch>
          </p:blipFill>
          <p:spPr>
            <a:xfrm>
              <a:off x="8237519" y="2894696"/>
              <a:ext cx="389120" cy="540975"/>
            </a:xfrm>
            <a:prstGeom prst="rect">
              <a:avLst/>
            </a:prstGeom>
          </p:spPr>
        </p:pic>
        <p:sp>
          <p:nvSpPr>
            <p:cNvPr id="35" name="TextBox 34"/>
            <p:cNvSpPr txBox="1"/>
            <p:nvPr/>
          </p:nvSpPr>
          <p:spPr>
            <a:xfrm>
              <a:off x="8212777" y="3419305"/>
              <a:ext cx="601359" cy="307777"/>
            </a:xfrm>
            <a:prstGeom prst="rect">
              <a:avLst/>
            </a:prstGeom>
            <a:noFill/>
          </p:spPr>
          <p:txBody>
            <a:bodyPr wrap="square" rtlCol="0">
              <a:spAutoFit/>
            </a:bodyPr>
            <a:lstStyle/>
            <a:p>
              <a:r>
                <a:rPr lang="en-US" sz="1400" dirty="0">
                  <a:solidFill>
                    <a:schemeClr val="bg1"/>
                  </a:solidFill>
                </a:rPr>
                <a:t>QA</a:t>
              </a:r>
            </a:p>
          </p:txBody>
        </p:sp>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4495" y="3781937"/>
              <a:ext cx="1820471" cy="753675"/>
            </a:xfrm>
            <a:prstGeom prst="rect">
              <a:avLst/>
            </a:prstGeom>
          </p:spPr>
        </p:pic>
      </p:grpSp>
      <p:grpSp>
        <p:nvGrpSpPr>
          <p:cNvPr id="38" name="Group 37"/>
          <p:cNvGrpSpPr/>
          <p:nvPr/>
        </p:nvGrpSpPr>
        <p:grpSpPr>
          <a:xfrm>
            <a:off x="1056691" y="1937440"/>
            <a:ext cx="8701479" cy="3956299"/>
            <a:chOff x="1056691" y="1937440"/>
            <a:chExt cx="8701479" cy="3956299"/>
          </a:xfrm>
        </p:grpSpPr>
        <p:grpSp>
          <p:nvGrpSpPr>
            <p:cNvPr id="39" name="Group 38"/>
            <p:cNvGrpSpPr/>
            <p:nvPr/>
          </p:nvGrpSpPr>
          <p:grpSpPr>
            <a:xfrm>
              <a:off x="4755219" y="4871627"/>
              <a:ext cx="2633578" cy="1022112"/>
              <a:chOff x="4755219" y="4871627"/>
              <a:chExt cx="2633578" cy="1022112"/>
            </a:xfrm>
          </p:grpSpPr>
          <p:sp>
            <p:nvSpPr>
              <p:cNvPr id="41" name="Left-Right Arrow 34"/>
              <p:cNvSpPr/>
              <p:nvPr/>
            </p:nvSpPr>
            <p:spPr>
              <a:xfrm rot="8167218">
                <a:off x="4755219" y="5546273"/>
                <a:ext cx="512957" cy="2203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2" name="Group 41"/>
              <p:cNvGrpSpPr/>
              <p:nvPr/>
            </p:nvGrpSpPr>
            <p:grpSpPr>
              <a:xfrm>
                <a:off x="5218679" y="4871627"/>
                <a:ext cx="1172609" cy="682934"/>
                <a:chOff x="5218679" y="4871627"/>
                <a:chExt cx="1172609" cy="682934"/>
              </a:xfrm>
            </p:grpSpPr>
            <p:pic>
              <p:nvPicPr>
                <p:cNvPr id="44" name="Picture 43"/>
                <p:cNvPicPr>
                  <a:picLocks noChangeAspect="1"/>
                </p:cNvPicPr>
                <p:nvPr/>
              </p:nvPicPr>
              <p:blipFill>
                <a:blip r:embed="rId11"/>
                <a:stretch>
                  <a:fillRect/>
                </a:stretch>
              </p:blipFill>
              <p:spPr>
                <a:xfrm>
                  <a:off x="5365348" y="4871627"/>
                  <a:ext cx="713559" cy="682934"/>
                </a:xfrm>
                <a:prstGeom prst="rect">
                  <a:avLst/>
                </a:prstGeom>
              </p:spPr>
            </p:pic>
            <p:grpSp>
              <p:nvGrpSpPr>
                <p:cNvPr id="45" name="Group 44"/>
                <p:cNvGrpSpPr/>
                <p:nvPr/>
              </p:nvGrpSpPr>
              <p:grpSpPr>
                <a:xfrm>
                  <a:off x="5218679" y="4909249"/>
                  <a:ext cx="1172609" cy="642670"/>
                  <a:chOff x="5218679" y="4909249"/>
                  <a:chExt cx="1172609" cy="642670"/>
                </a:xfrm>
              </p:grpSpPr>
              <p:sp>
                <p:nvSpPr>
                  <p:cNvPr id="46" name="Rectangle 45"/>
                  <p:cNvSpPr/>
                  <p:nvPr/>
                </p:nvSpPr>
                <p:spPr>
                  <a:xfrm>
                    <a:off x="5273435" y="4909249"/>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Build</a:t>
                    </a:r>
                  </a:p>
                </p:txBody>
              </p:sp>
              <p:sp>
                <p:nvSpPr>
                  <p:cNvPr id="47" name="Rectangle 46"/>
                  <p:cNvSpPr/>
                  <p:nvPr/>
                </p:nvSpPr>
                <p:spPr>
                  <a:xfrm>
                    <a:off x="5218679" y="5379683"/>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Commit</a:t>
                    </a:r>
                  </a:p>
                </p:txBody>
              </p:sp>
              <p:sp>
                <p:nvSpPr>
                  <p:cNvPr id="48" name="Rectangle 47"/>
                  <p:cNvSpPr/>
                  <p:nvPr/>
                </p:nvSpPr>
                <p:spPr>
                  <a:xfrm>
                    <a:off x="5837540" y="4913828"/>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Test</a:t>
                    </a:r>
                  </a:p>
                </p:txBody>
              </p:sp>
              <p:sp>
                <p:nvSpPr>
                  <p:cNvPr id="49" name="Rectangle 48"/>
                  <p:cNvSpPr/>
                  <p:nvPr/>
                </p:nvSpPr>
                <p:spPr>
                  <a:xfrm>
                    <a:off x="5855030" y="5407648"/>
                    <a:ext cx="53625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Publish</a:t>
                    </a:r>
                  </a:p>
                </p:txBody>
              </p:sp>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4988" y="5060221"/>
                    <a:ext cx="358635" cy="358635"/>
                  </a:xfrm>
                  <a:prstGeom prst="rect">
                    <a:avLst/>
                  </a:prstGeom>
                </p:spPr>
              </p:pic>
            </p:grpSp>
          </p:grpSp>
          <p:sp>
            <p:nvSpPr>
              <p:cNvPr id="43" name="Curved Up Arrow 13"/>
              <p:cNvSpPr/>
              <p:nvPr/>
            </p:nvSpPr>
            <p:spPr>
              <a:xfrm>
                <a:off x="6062066" y="5597986"/>
                <a:ext cx="1326731" cy="295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0" name="Pentagon 18"/>
            <p:cNvSpPr/>
            <p:nvPr/>
          </p:nvSpPr>
          <p:spPr>
            <a:xfrm>
              <a:off x="1056691" y="1937440"/>
              <a:ext cx="8701479" cy="365684"/>
            </a:xfrm>
            <a:prstGeom prst="homePlate">
              <a:avLst/>
            </a:prstGeom>
            <a:solidFill>
              <a:srgbClr val="CC0000"/>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Continuous Integration</a:t>
              </a:r>
            </a:p>
          </p:txBody>
        </p:sp>
      </p:grpSp>
    </p:spTree>
    <p:extLst>
      <p:ext uri="{BB962C8B-B14F-4D97-AF65-F5344CB8AC3E}">
        <p14:creationId xmlns:p14="http://schemas.microsoft.com/office/powerpoint/2010/main" val="204721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25</a:t>
            </a:fld>
            <a:endParaRPr lang="en-US"/>
          </a:p>
        </p:txBody>
      </p:sp>
      <p:sp>
        <p:nvSpPr>
          <p:cNvPr id="5" name="Title 4"/>
          <p:cNvSpPr>
            <a:spLocks noGrp="1"/>
          </p:cNvSpPr>
          <p:nvPr>
            <p:ph type="title"/>
          </p:nvPr>
        </p:nvSpPr>
        <p:spPr/>
        <p:txBody>
          <a:bodyPr/>
          <a:lstStyle/>
          <a:p>
            <a:endParaRPr lang="en-US"/>
          </a:p>
        </p:txBody>
      </p:sp>
      <p:grpSp>
        <p:nvGrpSpPr>
          <p:cNvPr id="7" name="Group 6"/>
          <p:cNvGrpSpPr/>
          <p:nvPr/>
        </p:nvGrpSpPr>
        <p:grpSpPr>
          <a:xfrm>
            <a:off x="724802" y="2351460"/>
            <a:ext cx="3775633" cy="3549798"/>
            <a:chOff x="724802" y="2351460"/>
            <a:chExt cx="3775633" cy="3549798"/>
          </a:xfrm>
        </p:grpSpPr>
        <p:sp>
          <p:nvSpPr>
            <p:cNvPr id="8" name="TextBox 7"/>
            <p:cNvSpPr txBox="1"/>
            <p:nvPr/>
          </p:nvSpPr>
          <p:spPr>
            <a:xfrm>
              <a:off x="1036120" y="4331598"/>
              <a:ext cx="1634871" cy="1569660"/>
            </a:xfrm>
            <a:prstGeom prst="rect">
              <a:avLst/>
            </a:prstGeom>
            <a:noFill/>
            <a:ln>
              <a:noFill/>
            </a:ln>
          </p:spPr>
          <p:txBody>
            <a:bodyPr wrap="square" rtlCol="0">
              <a:spAutoFit/>
            </a:bodyPr>
            <a:lstStyle/>
            <a:p>
              <a:r>
                <a:rPr lang="en-US" sz="800" dirty="0">
                  <a:solidFill>
                    <a:schemeClr val="bg1"/>
                  </a:solidFill>
                </a:rPr>
                <a:t>using System;</a:t>
              </a:r>
            </a:p>
            <a:p>
              <a:r>
                <a:rPr lang="en-US" sz="800" dirty="0">
                  <a:solidFill>
                    <a:schemeClr val="bg1"/>
                  </a:solidFill>
                </a:rPr>
                <a:t>using </a:t>
              </a:r>
              <a:r>
                <a:rPr lang="en-US" sz="800" dirty="0" err="1">
                  <a:solidFill>
                    <a:schemeClr val="bg1"/>
                  </a:solidFill>
                </a:rPr>
                <a:t>System.Collections.Generic</a:t>
              </a:r>
              <a:r>
                <a:rPr lang="en-US" sz="800" dirty="0">
                  <a:solidFill>
                    <a:schemeClr val="bg1"/>
                  </a:solidFill>
                </a:rPr>
                <a:t>; </a:t>
              </a:r>
            </a:p>
            <a:p>
              <a:r>
                <a:rPr lang="en-US" sz="800" dirty="0">
                  <a:solidFill>
                    <a:schemeClr val="bg1"/>
                  </a:solidFill>
                </a:rPr>
                <a:t>{</a:t>
              </a:r>
            </a:p>
            <a:p>
              <a:r>
                <a:rPr lang="en-US" sz="800" dirty="0">
                  <a:solidFill>
                    <a:schemeClr val="bg1"/>
                  </a:solidFill>
                </a:rPr>
                <a:t>    class Program</a:t>
              </a:r>
            </a:p>
            <a:p>
              <a:r>
                <a:rPr lang="en-US" sz="800" dirty="0">
                  <a:solidFill>
                    <a:schemeClr val="bg1"/>
                  </a:solidFill>
                </a:rPr>
                <a:t>    {</a:t>
              </a:r>
            </a:p>
            <a:p>
              <a:r>
                <a:rPr lang="en-US" sz="800" dirty="0">
                  <a:solidFill>
                    <a:schemeClr val="bg1"/>
                  </a:solidFill>
                </a:rPr>
                <a:t>        static void Main(string[] </a:t>
              </a:r>
              <a:r>
                <a:rPr lang="en-US" sz="800" dirty="0" err="1">
                  <a:solidFill>
                    <a:schemeClr val="bg1"/>
                  </a:solidFill>
                </a:rPr>
                <a:t>args</a:t>
              </a:r>
              <a:r>
                <a:rPr lang="en-US" sz="800" dirty="0">
                  <a:solidFill>
                    <a:schemeClr val="bg1"/>
                  </a:solidFill>
                </a:rPr>
                <a:t>)</a:t>
              </a:r>
            </a:p>
            <a:p>
              <a:r>
                <a:rPr lang="en-US" sz="800" dirty="0">
                  <a:solidFill>
                    <a:schemeClr val="bg1"/>
                  </a:solidFill>
                </a:rPr>
                <a:t>        {</a:t>
              </a:r>
            </a:p>
            <a:p>
              <a:r>
                <a:rPr lang="en-US" sz="800" dirty="0">
                  <a:solidFill>
                    <a:schemeClr val="bg1"/>
                  </a:solidFill>
                </a:rPr>
                <a:t>            </a:t>
              </a:r>
              <a:r>
                <a:rPr lang="en-US" sz="800" dirty="0" err="1">
                  <a:solidFill>
                    <a:schemeClr val="bg1"/>
                  </a:solidFill>
                </a:rPr>
                <a:t>MakeGetOrders</a:t>
              </a:r>
              <a:r>
                <a:rPr lang="en-US" sz="800" dirty="0">
                  <a:solidFill>
                    <a:schemeClr val="bg1"/>
                  </a:solidFill>
                </a:rPr>
                <a:t>();</a:t>
              </a:r>
            </a:p>
            <a:p>
              <a:r>
                <a:rPr lang="en-US" sz="800" dirty="0">
                  <a:solidFill>
                    <a:schemeClr val="bg1"/>
                  </a:solidFill>
                </a:rPr>
                <a:t>            </a:t>
              </a:r>
              <a:r>
                <a:rPr lang="en-US" sz="800" dirty="0" err="1">
                  <a:solidFill>
                    <a:schemeClr val="bg1"/>
                  </a:solidFill>
                </a:rPr>
                <a:t>Console.ReadLine</a:t>
              </a:r>
              <a:r>
                <a:rPr lang="en-US" sz="800" dirty="0">
                  <a:solidFill>
                    <a:schemeClr val="bg1"/>
                  </a:solidFill>
                </a:rPr>
                <a:t>();</a:t>
              </a:r>
            </a:p>
            <a:p>
              <a:endParaRPr lang="en-US" sz="800" dirty="0">
                <a:solidFill>
                  <a:schemeClr val="bg1"/>
                </a:solidFill>
              </a:endParaRPr>
            </a:p>
          </p:txBody>
        </p:sp>
        <p:pic>
          <p:nvPicPr>
            <p:cNvPr id="9" name="Picture 8"/>
            <p:cNvPicPr>
              <a:picLocks noChangeAspect="1"/>
            </p:cNvPicPr>
            <p:nvPr/>
          </p:nvPicPr>
          <p:blipFill>
            <a:blip r:embed="rId2"/>
            <a:stretch>
              <a:fillRect/>
            </a:stretch>
          </p:blipFill>
          <p:spPr>
            <a:xfrm>
              <a:off x="755130" y="2759420"/>
              <a:ext cx="205423" cy="416499"/>
            </a:xfrm>
            <a:prstGeom prst="rect">
              <a:avLst/>
            </a:prstGeom>
            <a:ln>
              <a:noFill/>
            </a:ln>
          </p:spPr>
        </p:pic>
        <p:pic>
          <p:nvPicPr>
            <p:cNvPr id="10" name="Picture 9"/>
            <p:cNvPicPr>
              <a:picLocks noChangeAspect="1"/>
            </p:cNvPicPr>
            <p:nvPr/>
          </p:nvPicPr>
          <p:blipFill>
            <a:blip r:embed="rId2"/>
            <a:stretch>
              <a:fillRect/>
            </a:stretch>
          </p:blipFill>
          <p:spPr>
            <a:xfrm>
              <a:off x="724802" y="3493860"/>
              <a:ext cx="205423" cy="416499"/>
            </a:xfrm>
            <a:prstGeom prst="rect">
              <a:avLst/>
            </a:prstGeom>
            <a:ln>
              <a:noFill/>
            </a:ln>
          </p:spPr>
        </p:pic>
        <p:pic>
          <p:nvPicPr>
            <p:cNvPr id="11" name="Picture 10"/>
            <p:cNvPicPr>
              <a:picLocks noChangeAspect="1"/>
            </p:cNvPicPr>
            <p:nvPr/>
          </p:nvPicPr>
          <p:blipFill>
            <a:blip r:embed="rId3"/>
            <a:stretch>
              <a:fillRect/>
            </a:stretch>
          </p:blipFill>
          <p:spPr>
            <a:xfrm>
              <a:off x="2852448" y="3063275"/>
              <a:ext cx="389120" cy="540975"/>
            </a:xfrm>
            <a:prstGeom prst="rect">
              <a:avLst/>
            </a:prstGeom>
            <a:ln>
              <a:noFill/>
            </a:ln>
          </p:spPr>
        </p:pic>
        <p:sp>
          <p:nvSpPr>
            <p:cNvPr id="12" name="TextBox 11"/>
            <p:cNvSpPr txBox="1"/>
            <p:nvPr/>
          </p:nvSpPr>
          <p:spPr>
            <a:xfrm>
              <a:off x="1097394" y="2779592"/>
              <a:ext cx="1231187" cy="415498"/>
            </a:xfrm>
            <a:prstGeom prst="rect">
              <a:avLst/>
            </a:prstGeom>
            <a:noFill/>
            <a:ln>
              <a:noFill/>
            </a:ln>
          </p:spPr>
          <p:txBody>
            <a:bodyPr wrap="square" rtlCol="0">
              <a:spAutoFit/>
            </a:bodyPr>
            <a:lstStyle/>
            <a:p>
              <a:r>
                <a:rPr lang="en-US" sz="700" dirty="0">
                  <a:solidFill>
                    <a:schemeClr val="bg1"/>
                  </a:solidFill>
                </a:rPr>
                <a:t>Create table Orders</a:t>
              </a:r>
            </a:p>
            <a:p>
              <a:r>
                <a:rPr lang="en-US" sz="700" dirty="0">
                  <a:solidFill>
                    <a:schemeClr val="bg1"/>
                  </a:solidFill>
                </a:rPr>
                <a:t>( </a:t>
              </a:r>
              <a:r>
                <a:rPr lang="en-US" sz="700" dirty="0" err="1">
                  <a:solidFill>
                    <a:schemeClr val="bg1"/>
                  </a:solidFill>
                </a:rPr>
                <a:t>OrderID</a:t>
              </a:r>
              <a:r>
                <a:rPr lang="en-US" sz="700" dirty="0">
                  <a:solidFill>
                    <a:schemeClr val="bg1"/>
                  </a:solidFill>
                </a:rPr>
                <a:t> </a:t>
              </a:r>
              <a:r>
                <a:rPr lang="en-US" sz="700" dirty="0" err="1">
                  <a:solidFill>
                    <a:schemeClr val="bg1"/>
                  </a:solidFill>
                </a:rPr>
                <a:t>int</a:t>
              </a:r>
              <a:endParaRPr lang="en-US" sz="700" dirty="0">
                <a:solidFill>
                  <a:schemeClr val="bg1"/>
                </a:solidFill>
              </a:endParaRPr>
            </a:p>
            <a:p>
              <a:r>
                <a:rPr lang="en-US" sz="700" dirty="0">
                  <a:solidFill>
                    <a:schemeClr val="bg1"/>
                  </a:solidFill>
                </a:rPr>
                <a:t>,  OrderDate </a:t>
              </a:r>
              <a:r>
                <a:rPr lang="en-US" sz="700" dirty="0" err="1">
                  <a:solidFill>
                    <a:schemeClr val="bg1"/>
                  </a:solidFill>
                </a:rPr>
                <a:t>datetime</a:t>
              </a:r>
              <a:r>
                <a:rPr lang="en-US" sz="700" dirty="0">
                  <a:solidFill>
                    <a:schemeClr val="bg1"/>
                  </a:solidFill>
                </a:rPr>
                <a:t>)</a:t>
              </a:r>
            </a:p>
          </p:txBody>
        </p:sp>
        <p:sp>
          <p:nvSpPr>
            <p:cNvPr id="13" name="TextBox 12"/>
            <p:cNvSpPr txBox="1"/>
            <p:nvPr/>
          </p:nvSpPr>
          <p:spPr>
            <a:xfrm>
              <a:off x="1052385" y="3298100"/>
              <a:ext cx="1481504" cy="862911"/>
            </a:xfrm>
            <a:prstGeom prst="rect">
              <a:avLst/>
            </a:prstGeom>
            <a:noFill/>
            <a:ln>
              <a:noFill/>
            </a:ln>
          </p:spPr>
          <p:txBody>
            <a:bodyPr wrap="square" rtlCol="0">
              <a:spAutoFit/>
            </a:bodyPr>
            <a:lstStyle/>
            <a:p>
              <a:r>
                <a:rPr lang="en-US" sz="700" dirty="0">
                  <a:solidFill>
                    <a:schemeClr val="bg1"/>
                  </a:solidFill>
                </a:rPr>
                <a:t>Create procedure </a:t>
              </a:r>
              <a:r>
                <a:rPr lang="en-US" sz="700" dirty="0" err="1">
                  <a:solidFill>
                    <a:schemeClr val="bg1"/>
                  </a:solidFill>
                </a:rPr>
                <a:t>GetOrders</a:t>
              </a:r>
              <a:endParaRPr lang="en-US" sz="700" dirty="0">
                <a:solidFill>
                  <a:schemeClr val="bg1"/>
                </a:solidFill>
              </a:endParaRPr>
            </a:p>
            <a:p>
              <a:r>
                <a:rPr lang="en-US" sz="700" dirty="0">
                  <a:solidFill>
                    <a:schemeClr val="bg1"/>
                  </a:solidFill>
                </a:rPr>
                <a:t>   @o </a:t>
              </a:r>
              <a:r>
                <a:rPr lang="en-US" sz="700" dirty="0" err="1">
                  <a:solidFill>
                    <a:schemeClr val="bg1"/>
                  </a:solidFill>
                </a:rPr>
                <a:t>datetime</a:t>
              </a:r>
              <a:endParaRPr lang="en-US" sz="700" dirty="0">
                <a:solidFill>
                  <a:schemeClr val="bg1"/>
                </a:solidFill>
              </a:endParaRPr>
            </a:p>
            <a:p>
              <a:r>
                <a:rPr lang="en-US" sz="700" dirty="0">
                  <a:solidFill>
                    <a:schemeClr val="bg1"/>
                  </a:solidFill>
                </a:rPr>
                <a:t>As</a:t>
              </a:r>
            </a:p>
            <a:p>
              <a:r>
                <a:rPr lang="en-US" sz="700" dirty="0">
                  <a:solidFill>
                    <a:schemeClr val="bg1"/>
                  </a:solidFill>
                </a:rPr>
                <a:t>Begin</a:t>
              </a:r>
            </a:p>
            <a:p>
              <a:r>
                <a:rPr lang="en-US" sz="700" dirty="0">
                  <a:solidFill>
                    <a:schemeClr val="bg1"/>
                  </a:solidFill>
                </a:rPr>
                <a:t>Select *</a:t>
              </a:r>
            </a:p>
            <a:p>
              <a:r>
                <a:rPr lang="en-US" sz="700" dirty="0">
                  <a:solidFill>
                    <a:schemeClr val="bg1"/>
                  </a:solidFill>
                </a:rPr>
                <a:t> from orders</a:t>
              </a:r>
            </a:p>
            <a:p>
              <a:r>
                <a:rPr lang="en-US" sz="700" dirty="0">
                  <a:solidFill>
                    <a:schemeClr val="bg1"/>
                  </a:solidFill>
                </a:rPr>
                <a:t>Where </a:t>
              </a:r>
              <a:r>
                <a:rPr lang="en-US" sz="700" dirty="0" err="1">
                  <a:solidFill>
                    <a:schemeClr val="bg1"/>
                  </a:solidFill>
                </a:rPr>
                <a:t>orderdate</a:t>
              </a:r>
              <a:r>
                <a:rPr lang="en-US" sz="700" dirty="0">
                  <a:solidFill>
                    <a:schemeClr val="bg1"/>
                  </a:solidFill>
                </a:rPr>
                <a:t> &gt; @o</a:t>
              </a:r>
            </a:p>
          </p:txBody>
        </p:sp>
        <p:pic>
          <p:nvPicPr>
            <p:cNvPr id="14" name="Picture 13"/>
            <p:cNvPicPr>
              <a:picLocks noChangeAspect="1"/>
            </p:cNvPicPr>
            <p:nvPr/>
          </p:nvPicPr>
          <p:blipFill>
            <a:blip r:embed="rId2"/>
            <a:stretch>
              <a:fillRect/>
            </a:stretch>
          </p:blipFill>
          <p:spPr>
            <a:xfrm>
              <a:off x="764878" y="4464818"/>
              <a:ext cx="205423" cy="416499"/>
            </a:xfrm>
            <a:prstGeom prst="rect">
              <a:avLst/>
            </a:prstGeom>
            <a:ln>
              <a:noFill/>
            </a:ln>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810" y="4723298"/>
              <a:ext cx="449385" cy="449385"/>
            </a:xfrm>
            <a:prstGeom prst="rect">
              <a:avLst/>
            </a:prstGeom>
            <a:ln>
              <a:noFill/>
            </a:ln>
          </p:spPr>
        </p:pic>
        <p:sp>
          <p:nvSpPr>
            <p:cNvPr id="16" name="Pentagon 20"/>
            <p:cNvSpPr/>
            <p:nvPr/>
          </p:nvSpPr>
          <p:spPr>
            <a:xfrm>
              <a:off x="1052385" y="2351460"/>
              <a:ext cx="3448050" cy="365684"/>
            </a:xfrm>
            <a:prstGeom prst="homePlate">
              <a:avLst/>
            </a:prstGeom>
            <a:solidFill>
              <a:srgbClr val="CC0000"/>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Development</a:t>
              </a:r>
              <a:endParaRPr lang="en-US" sz="900" dirty="0">
                <a:solidFill>
                  <a:schemeClr val="tx1"/>
                </a:solidFill>
              </a:endParaRPr>
            </a:p>
          </p:txBody>
        </p:sp>
        <p:sp>
          <p:nvSpPr>
            <p:cNvPr id="17" name="Down Arrow 23"/>
            <p:cNvSpPr/>
            <p:nvPr/>
          </p:nvSpPr>
          <p:spPr>
            <a:xfrm rot="13187025">
              <a:off x="2668913" y="3033177"/>
              <a:ext cx="124686" cy="24177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Down Arrow 24"/>
            <p:cNvSpPr/>
            <p:nvPr/>
          </p:nvSpPr>
          <p:spPr>
            <a:xfrm rot="17328919">
              <a:off x="2646106" y="2684045"/>
              <a:ext cx="124686" cy="24177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2790744" y="3602582"/>
              <a:ext cx="601359" cy="307777"/>
            </a:xfrm>
            <a:prstGeom prst="rect">
              <a:avLst/>
            </a:prstGeom>
            <a:noFill/>
            <a:ln>
              <a:noFill/>
            </a:ln>
          </p:spPr>
          <p:txBody>
            <a:bodyPr wrap="square" rtlCol="0">
              <a:spAutoFit/>
            </a:bodyPr>
            <a:lstStyle/>
            <a:p>
              <a:r>
                <a:rPr lang="en-US" sz="1400" dirty="0">
                  <a:solidFill>
                    <a:schemeClr val="bg1"/>
                  </a:solidFill>
                </a:rPr>
                <a:t>Dev</a:t>
              </a:r>
            </a:p>
          </p:txBody>
        </p:sp>
      </p:grpSp>
      <p:grpSp>
        <p:nvGrpSpPr>
          <p:cNvPr id="20" name="Group 19"/>
          <p:cNvGrpSpPr/>
          <p:nvPr/>
        </p:nvGrpSpPr>
        <p:grpSpPr>
          <a:xfrm>
            <a:off x="3120412" y="2810028"/>
            <a:ext cx="3619897" cy="3504354"/>
            <a:chOff x="3120412" y="2810028"/>
            <a:chExt cx="3619897" cy="3504354"/>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662" y="5499933"/>
              <a:ext cx="814449" cy="814449"/>
            </a:xfrm>
            <a:prstGeom prst="rect">
              <a:avLst/>
            </a:prstGeom>
          </p:spPr>
        </p:pic>
        <p:grpSp>
          <p:nvGrpSpPr>
            <p:cNvPr id="22" name="Group 21"/>
            <p:cNvGrpSpPr/>
            <p:nvPr/>
          </p:nvGrpSpPr>
          <p:grpSpPr>
            <a:xfrm>
              <a:off x="3120412" y="2810028"/>
              <a:ext cx="3619897" cy="2925711"/>
              <a:chOff x="3120412" y="2810028"/>
              <a:chExt cx="3619897" cy="2925711"/>
            </a:xfrm>
          </p:grpSpPr>
          <p:sp>
            <p:nvSpPr>
              <p:cNvPr id="23" name="Curved Left Arrow 25"/>
              <p:cNvSpPr/>
              <p:nvPr/>
            </p:nvSpPr>
            <p:spPr>
              <a:xfrm>
                <a:off x="3496236" y="3298100"/>
                <a:ext cx="639035" cy="1898844"/>
              </a:xfrm>
              <a:prstGeom prst="curvedLeftArrow">
                <a:avLst/>
              </a:prstGeom>
              <a:ln>
                <a:headEnd type="triangle" w="sm" len="me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Left-Right Arrow 10"/>
              <p:cNvSpPr/>
              <p:nvPr/>
            </p:nvSpPr>
            <p:spPr>
              <a:xfrm rot="2351946">
                <a:off x="3120412" y="5427395"/>
                <a:ext cx="911192" cy="3083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Curved Down Arrow 38"/>
              <p:cNvSpPr/>
              <p:nvPr/>
            </p:nvSpPr>
            <p:spPr>
              <a:xfrm>
                <a:off x="3488025" y="2810028"/>
                <a:ext cx="3252284" cy="3656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grpSp>
        <p:nvGrpSpPr>
          <p:cNvPr id="26" name="Group 25"/>
          <p:cNvGrpSpPr/>
          <p:nvPr/>
        </p:nvGrpSpPr>
        <p:grpSpPr>
          <a:xfrm>
            <a:off x="4643613" y="2336433"/>
            <a:ext cx="5114557" cy="4017187"/>
            <a:chOff x="4643613" y="2336433"/>
            <a:chExt cx="5114557" cy="4017187"/>
          </a:xfrm>
        </p:grpSpPr>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892" y="2975942"/>
              <a:ext cx="1205480" cy="988684"/>
            </a:xfrm>
            <a:prstGeom prst="rect">
              <a:avLst/>
            </a:prstGeom>
          </p:spPr>
        </p:pic>
        <p:sp>
          <p:nvSpPr>
            <p:cNvPr id="28" name="Pentagon 31"/>
            <p:cNvSpPr/>
            <p:nvPr/>
          </p:nvSpPr>
          <p:spPr>
            <a:xfrm>
              <a:off x="4643613" y="2336433"/>
              <a:ext cx="5114557" cy="365684"/>
            </a:xfrm>
            <a:prstGeom prst="homePlate">
              <a:avLst/>
            </a:prstGeom>
            <a:solidFill>
              <a:srgbClr val="CC0000"/>
            </a:solidFill>
            <a:ln w="1905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Testing</a:t>
              </a:r>
            </a:p>
          </p:txBody>
        </p:sp>
        <p:sp>
          <p:nvSpPr>
            <p:cNvPr id="29" name="TextBox 28"/>
            <p:cNvSpPr txBox="1"/>
            <p:nvPr/>
          </p:nvSpPr>
          <p:spPr>
            <a:xfrm>
              <a:off x="6803786" y="2975942"/>
              <a:ext cx="1231187" cy="846386"/>
            </a:xfrm>
            <a:prstGeom prst="rect">
              <a:avLst/>
            </a:prstGeom>
            <a:noFill/>
            <a:ln>
              <a:solidFill>
                <a:schemeClr val="tx1"/>
              </a:solidFill>
            </a:ln>
          </p:spPr>
          <p:txBody>
            <a:bodyPr wrap="square" rtlCol="0">
              <a:spAutoFit/>
            </a:bodyPr>
            <a:lstStyle/>
            <a:p>
              <a:r>
                <a:rPr lang="en-US" sz="700" dirty="0">
                  <a:solidFill>
                    <a:schemeClr val="bg1"/>
                  </a:solidFill>
                </a:rPr>
                <a:t>Alter table Orders</a:t>
              </a:r>
            </a:p>
            <a:p>
              <a:r>
                <a:rPr lang="en-US" sz="700" dirty="0">
                  <a:solidFill>
                    <a:schemeClr val="bg1"/>
                  </a:solidFill>
                </a:rPr>
                <a:t>Add status </a:t>
              </a:r>
              <a:r>
                <a:rPr lang="en-US" sz="700" dirty="0" err="1">
                  <a:solidFill>
                    <a:schemeClr val="bg1"/>
                  </a:solidFill>
                </a:rPr>
                <a:t>tinyint</a:t>
              </a:r>
              <a:r>
                <a:rPr lang="en-US" sz="700" dirty="0">
                  <a:solidFill>
                    <a:schemeClr val="bg1"/>
                  </a:solidFill>
                </a:rPr>
                <a:t>;</a:t>
              </a:r>
            </a:p>
            <a:p>
              <a:endParaRPr lang="en-US" sz="700" dirty="0">
                <a:solidFill>
                  <a:schemeClr val="bg1"/>
                </a:solidFill>
              </a:endParaRPr>
            </a:p>
            <a:p>
              <a:r>
                <a:rPr lang="en-US" sz="700" dirty="0">
                  <a:solidFill>
                    <a:schemeClr val="bg1"/>
                  </a:solidFill>
                </a:rPr>
                <a:t>Create procedure </a:t>
              </a:r>
              <a:r>
                <a:rPr lang="en-US" sz="700" dirty="0" err="1">
                  <a:solidFill>
                    <a:schemeClr val="bg1"/>
                  </a:solidFill>
                </a:rPr>
                <a:t>GetOrders</a:t>
              </a:r>
              <a:endParaRPr lang="en-US" sz="700" dirty="0">
                <a:solidFill>
                  <a:schemeClr val="bg1"/>
                </a:solidFill>
              </a:endParaRPr>
            </a:p>
            <a:p>
              <a:r>
                <a:rPr lang="en-US" sz="700" dirty="0">
                  <a:solidFill>
                    <a:schemeClr val="bg1"/>
                  </a:solidFill>
                </a:rPr>
                <a:t>…..</a:t>
              </a:r>
            </a:p>
            <a:p>
              <a:endParaRPr lang="en-US" sz="700" dirty="0">
                <a:solidFill>
                  <a:schemeClr val="bg1"/>
                </a:solidFill>
              </a:endParaRP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061" y="4686575"/>
              <a:ext cx="763005" cy="763005"/>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2312" y="5060221"/>
              <a:ext cx="628413" cy="628413"/>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4357" y="5640883"/>
              <a:ext cx="712737" cy="712737"/>
            </a:xfrm>
            <a:prstGeom prst="rect">
              <a:avLst/>
            </a:prstGeom>
          </p:spPr>
        </p:pic>
        <p:pic>
          <p:nvPicPr>
            <p:cNvPr id="33" name="Picture 32"/>
            <p:cNvPicPr>
              <a:picLocks noChangeAspect="1"/>
            </p:cNvPicPr>
            <p:nvPr/>
          </p:nvPicPr>
          <p:blipFill>
            <a:blip r:embed="rId3"/>
            <a:stretch>
              <a:fillRect/>
            </a:stretch>
          </p:blipFill>
          <p:spPr>
            <a:xfrm>
              <a:off x="8237519" y="2894696"/>
              <a:ext cx="389120" cy="540975"/>
            </a:xfrm>
            <a:prstGeom prst="rect">
              <a:avLst/>
            </a:prstGeom>
          </p:spPr>
        </p:pic>
        <p:sp>
          <p:nvSpPr>
            <p:cNvPr id="34" name="TextBox 33"/>
            <p:cNvSpPr txBox="1"/>
            <p:nvPr/>
          </p:nvSpPr>
          <p:spPr>
            <a:xfrm>
              <a:off x="8212777" y="3419305"/>
              <a:ext cx="601359" cy="307777"/>
            </a:xfrm>
            <a:prstGeom prst="rect">
              <a:avLst/>
            </a:prstGeom>
            <a:noFill/>
          </p:spPr>
          <p:txBody>
            <a:bodyPr wrap="square" rtlCol="0">
              <a:spAutoFit/>
            </a:bodyPr>
            <a:lstStyle/>
            <a:p>
              <a:r>
                <a:rPr lang="en-US" sz="1400" dirty="0">
                  <a:solidFill>
                    <a:schemeClr val="bg1"/>
                  </a:solidFill>
                </a:rPr>
                <a:t>QA</a:t>
              </a:r>
            </a:p>
          </p:txBody>
        </p: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4495" y="3781937"/>
              <a:ext cx="1820471" cy="753675"/>
            </a:xfrm>
            <a:prstGeom prst="rect">
              <a:avLst/>
            </a:prstGeom>
          </p:spPr>
        </p:pic>
      </p:grpSp>
      <p:grpSp>
        <p:nvGrpSpPr>
          <p:cNvPr id="36" name="Group 35"/>
          <p:cNvGrpSpPr/>
          <p:nvPr/>
        </p:nvGrpSpPr>
        <p:grpSpPr>
          <a:xfrm>
            <a:off x="1056691" y="1937440"/>
            <a:ext cx="8701479" cy="3956299"/>
            <a:chOff x="1056691" y="1937440"/>
            <a:chExt cx="8701479" cy="3956299"/>
          </a:xfrm>
        </p:grpSpPr>
        <p:grpSp>
          <p:nvGrpSpPr>
            <p:cNvPr id="37" name="Group 36"/>
            <p:cNvGrpSpPr/>
            <p:nvPr/>
          </p:nvGrpSpPr>
          <p:grpSpPr>
            <a:xfrm>
              <a:off x="4755219" y="4871627"/>
              <a:ext cx="2633578" cy="1022112"/>
              <a:chOff x="4755219" y="4871627"/>
              <a:chExt cx="2633578" cy="1022112"/>
            </a:xfrm>
          </p:grpSpPr>
          <p:sp>
            <p:nvSpPr>
              <p:cNvPr id="39" name="Left-Right Arrow 34"/>
              <p:cNvSpPr/>
              <p:nvPr/>
            </p:nvSpPr>
            <p:spPr>
              <a:xfrm rot="8167218">
                <a:off x="4755219" y="5546273"/>
                <a:ext cx="512957" cy="2203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0" name="Group 39"/>
              <p:cNvGrpSpPr/>
              <p:nvPr/>
            </p:nvGrpSpPr>
            <p:grpSpPr>
              <a:xfrm>
                <a:off x="5218679" y="4871627"/>
                <a:ext cx="1172609" cy="682934"/>
                <a:chOff x="5218679" y="4871627"/>
                <a:chExt cx="1172609" cy="682934"/>
              </a:xfrm>
            </p:grpSpPr>
            <p:pic>
              <p:nvPicPr>
                <p:cNvPr id="42" name="Picture 41"/>
                <p:cNvPicPr>
                  <a:picLocks noChangeAspect="1"/>
                </p:cNvPicPr>
                <p:nvPr/>
              </p:nvPicPr>
              <p:blipFill>
                <a:blip r:embed="rId11"/>
                <a:stretch>
                  <a:fillRect/>
                </a:stretch>
              </p:blipFill>
              <p:spPr>
                <a:xfrm>
                  <a:off x="5365348" y="4871627"/>
                  <a:ext cx="713559" cy="682934"/>
                </a:xfrm>
                <a:prstGeom prst="rect">
                  <a:avLst/>
                </a:prstGeom>
              </p:spPr>
            </p:pic>
            <p:grpSp>
              <p:nvGrpSpPr>
                <p:cNvPr id="43" name="Group 42"/>
                <p:cNvGrpSpPr/>
                <p:nvPr/>
              </p:nvGrpSpPr>
              <p:grpSpPr>
                <a:xfrm>
                  <a:off x="5218679" y="4909249"/>
                  <a:ext cx="1172609" cy="642670"/>
                  <a:chOff x="5218679" y="4909249"/>
                  <a:chExt cx="1172609" cy="642670"/>
                </a:xfrm>
              </p:grpSpPr>
              <p:sp>
                <p:nvSpPr>
                  <p:cNvPr id="44" name="Rectangle 43"/>
                  <p:cNvSpPr/>
                  <p:nvPr/>
                </p:nvSpPr>
                <p:spPr>
                  <a:xfrm>
                    <a:off x="5273435" y="4909249"/>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Build</a:t>
                    </a:r>
                  </a:p>
                </p:txBody>
              </p:sp>
              <p:sp>
                <p:nvSpPr>
                  <p:cNvPr id="45" name="Rectangle 44"/>
                  <p:cNvSpPr/>
                  <p:nvPr/>
                </p:nvSpPr>
                <p:spPr>
                  <a:xfrm>
                    <a:off x="5218679" y="5379683"/>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Commit</a:t>
                    </a:r>
                  </a:p>
                </p:txBody>
              </p:sp>
              <p:sp>
                <p:nvSpPr>
                  <p:cNvPr id="46" name="Rectangle 45"/>
                  <p:cNvSpPr/>
                  <p:nvPr/>
                </p:nvSpPr>
                <p:spPr>
                  <a:xfrm>
                    <a:off x="5837540" y="4913828"/>
                    <a:ext cx="50344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Test</a:t>
                    </a:r>
                  </a:p>
                </p:txBody>
              </p:sp>
              <p:sp>
                <p:nvSpPr>
                  <p:cNvPr id="47" name="Rectangle 46"/>
                  <p:cNvSpPr/>
                  <p:nvPr/>
                </p:nvSpPr>
                <p:spPr>
                  <a:xfrm>
                    <a:off x="5855030" y="5407648"/>
                    <a:ext cx="536258" cy="144271"/>
                  </a:xfrm>
                  <a:prstGeom prst="rect">
                    <a:avLst/>
                  </a:prstGeom>
                </p:spPr>
                <p:txBody>
                  <a:bodyPr wrap="square" lIns="51435" tIns="25718" rIns="51435" bIns="25718">
                    <a:spAutoFit/>
                  </a:bodyPr>
                  <a:lstStyle/>
                  <a:p>
                    <a:pPr defTabSz="257175"/>
                    <a:r>
                      <a:rPr lang="en-US" sz="600" b="1" dirty="0">
                        <a:solidFill>
                          <a:schemeClr val="bg1"/>
                        </a:solidFill>
                        <a:latin typeface="Arial"/>
                        <a:cs typeface="Arial"/>
                      </a:rPr>
                      <a:t>Publish</a:t>
                    </a:r>
                  </a:p>
                </p:txBody>
              </p:sp>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4988" y="5060221"/>
                    <a:ext cx="358635" cy="358635"/>
                  </a:xfrm>
                  <a:prstGeom prst="rect">
                    <a:avLst/>
                  </a:prstGeom>
                </p:spPr>
              </p:pic>
            </p:grpSp>
          </p:grpSp>
          <p:sp>
            <p:nvSpPr>
              <p:cNvPr id="41" name="Curved Up Arrow 13"/>
              <p:cNvSpPr/>
              <p:nvPr/>
            </p:nvSpPr>
            <p:spPr>
              <a:xfrm>
                <a:off x="6062066" y="5597986"/>
                <a:ext cx="1326731" cy="295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8" name="Pentagon 18"/>
            <p:cNvSpPr/>
            <p:nvPr/>
          </p:nvSpPr>
          <p:spPr>
            <a:xfrm>
              <a:off x="1056691" y="1937440"/>
              <a:ext cx="8701479" cy="365684"/>
            </a:xfrm>
            <a:prstGeom prst="homePlate">
              <a:avLst/>
            </a:prstGeom>
            <a:solidFill>
              <a:srgbClr val="CC0000"/>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Continuous Integration</a:t>
              </a:r>
            </a:p>
          </p:txBody>
        </p:sp>
      </p:grpSp>
      <p:sp>
        <p:nvSpPr>
          <p:cNvPr id="49" name="Oval 48"/>
          <p:cNvSpPr/>
          <p:nvPr/>
        </p:nvSpPr>
        <p:spPr>
          <a:xfrm>
            <a:off x="3343837" y="4727614"/>
            <a:ext cx="295275" cy="30740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61470" y="4827552"/>
            <a:ext cx="115413" cy="16339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1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ccel="50000" decel="50000" autoRev="1" fill="hold" grpId="0" nodeType="withEffect">
                                  <p:stCondLst>
                                    <p:cond delay="0"/>
                                  </p:stCondLst>
                                  <p:childTnLst>
                                    <p:animMotion origin="layout" path="M -0.00156 0.01666 L 0.03815 -0.05139 C 0.047 -0.06575 0.05195 -0.08704 0.05195 -0.10973 C 0.05195 -0.13519 0.047 -0.15579 0.03815 -0.16991 L -0.00156 -0.23889 " pathEditMode="relative" rAng="16200000" ptsTypes="AAAAA">
                                      <p:cBhvr>
                                        <p:cTn id="6" dur="1000" fill="hold"/>
                                        <p:tgtEl>
                                          <p:spTgt spid="49"/>
                                        </p:tgtEl>
                                        <p:attrNameLst>
                                          <p:attrName>ppt_x</p:attrName>
                                          <p:attrName>ppt_y</p:attrName>
                                        </p:attrNameLst>
                                      </p:cBhvr>
                                      <p:rCtr x="2669" y="-12778"/>
                                    </p:animMotion>
                                  </p:childTnLst>
                                </p:cTn>
                              </p:par>
                              <p:par>
                                <p:cTn id="7" presetID="1" presetClass="path" presetSubtype="0" repeatCount="indefinite" accel="50000" decel="50000" fill="hold" grpId="0" nodeType="withEffect">
                                  <p:stCondLst>
                                    <p:cond delay="0"/>
                                  </p:stCondLst>
                                  <p:childTnLst>
                                    <p:animMotion origin="layout" path="M 2.29167E-6 3.7037E-7 C 0.01614 3.7037E-7 0.02969 0.02037 0.02969 0.04583 C 0.02969 0.0713 0.01614 0.09236 2.29167E-6 0.09236 C -0.01654 0.09236 -0.02956 0.0713 -0.02956 0.04583 C -0.02956 0.02037 -0.01654 3.7037E-7 2.29167E-6 3.7037E-7 Z " pathEditMode="relative" rAng="0" ptsTypes="AAAAA">
                                      <p:cBhvr>
                                        <p:cTn id="8" dur="2000" fill="hold"/>
                                        <p:tgtEl>
                                          <p:spTgt spid="50"/>
                                        </p:tgtEl>
                                        <p:attrNameLst>
                                          <p:attrName>ppt_x</p:attrName>
                                          <p:attrName>ppt_y</p:attrName>
                                        </p:attrNameLst>
                                      </p:cBhvr>
                                      <p:rCtr x="0" y="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6" name="Content Placeholder 5"/>
          <p:cNvSpPr>
            <a:spLocks noGrp="1"/>
          </p:cNvSpPr>
          <p:nvPr>
            <p:ph idx="1"/>
          </p:nvPr>
        </p:nvSpPr>
        <p:spPr/>
        <p:txBody>
          <a:bodyPr/>
          <a:lstStyle/>
          <a:p>
            <a:pPr marL="0" indent="0">
              <a:buNone/>
            </a:pPr>
            <a:r>
              <a:rPr lang="en-US" dirty="0"/>
              <a:t>CI </a:t>
            </a:r>
            <a:r>
              <a:rPr lang="en-US" dirty="0" err="1"/>
              <a:t>all’opera</a:t>
            </a:r>
            <a:endParaRPr lang="en-US" dirty="0"/>
          </a:p>
        </p:txBody>
      </p:sp>
      <p:sp>
        <p:nvSpPr>
          <p:cNvPr id="2" name="Slide Number Placeholder 1"/>
          <p:cNvSpPr>
            <a:spLocks noGrp="1"/>
          </p:cNvSpPr>
          <p:nvPr>
            <p:ph type="sldNum" sz="quarter" idx="4"/>
          </p:nvPr>
        </p:nvSpPr>
        <p:spPr/>
        <p:txBody>
          <a:bodyPr/>
          <a:lstStyle/>
          <a:p>
            <a:fld id="{0DEEE8F0-19A4-4F5E-A1B0-B025C2C7DD62}" type="slidenum">
              <a:rPr lang="en-US" smtClean="0"/>
              <a:t>26</a:t>
            </a:fld>
            <a:endParaRPr lang="en-US"/>
          </a:p>
        </p:txBody>
      </p:sp>
    </p:spTree>
    <p:extLst>
      <p:ext uri="{BB962C8B-B14F-4D97-AF65-F5344CB8AC3E}">
        <p14:creationId xmlns:p14="http://schemas.microsoft.com/office/powerpoint/2010/main" val="419872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DEEE8F0-19A4-4F5E-A1B0-B025C2C7DD62}" type="slidenum">
              <a:rPr lang="en-US" smtClean="0"/>
              <a:t>27</a:t>
            </a:fld>
            <a:endParaRPr lang="en-US"/>
          </a:p>
        </p:txBody>
      </p:sp>
      <p:sp>
        <p:nvSpPr>
          <p:cNvPr id="5" name="Title 4"/>
          <p:cNvSpPr>
            <a:spLocks noGrp="1"/>
          </p:cNvSpPr>
          <p:nvPr>
            <p:ph type="title"/>
          </p:nvPr>
        </p:nvSpPr>
        <p:spPr/>
        <p:txBody>
          <a:bodyPr/>
          <a:lstStyle/>
          <a:p>
            <a:r>
              <a:rPr lang="en-US" dirty="0"/>
              <a:t>DevOps</a:t>
            </a:r>
          </a:p>
        </p:txBody>
      </p:sp>
      <p:sp>
        <p:nvSpPr>
          <p:cNvPr id="6" name="Text Placeholder 5"/>
          <p:cNvSpPr>
            <a:spLocks noGrp="1"/>
          </p:cNvSpPr>
          <p:nvPr>
            <p:ph type="body" sz="quarter" idx="10"/>
          </p:nvPr>
        </p:nvSpPr>
        <p:spPr>
          <a:xfrm>
            <a:off x="838200" y="1825159"/>
            <a:ext cx="10515600" cy="4291012"/>
          </a:xfrm>
        </p:spPr>
        <p:txBody>
          <a:bodyPr/>
          <a:lstStyle/>
          <a:p>
            <a:pPr marL="0" indent="0">
              <a:buNone/>
            </a:pPr>
            <a:r>
              <a:rPr lang="it-IT" dirty="0"/>
              <a:t>Solo </a:t>
            </a:r>
            <a:r>
              <a:rPr lang="it-IT" dirty="0" err="1"/>
              <a:t>buzzword</a:t>
            </a:r>
            <a:r>
              <a:rPr lang="it-IT" dirty="0"/>
              <a:t>?</a:t>
            </a:r>
          </a:p>
          <a:p>
            <a:pPr marL="0" indent="0">
              <a:buNone/>
            </a:pPr>
            <a:r>
              <a:rPr lang="it-IT" dirty="0"/>
              <a:t>Automazione vs tempi ottimizzati</a:t>
            </a:r>
          </a:p>
          <a:p>
            <a:pPr marL="0" indent="0">
              <a:buNone/>
            </a:pPr>
            <a:r>
              <a:rPr lang="it-IT" dirty="0" err="1"/>
              <a:t>Effort</a:t>
            </a:r>
            <a:r>
              <a:rPr lang="it-IT" dirty="0"/>
              <a:t> vs ripetibilità e affidabilità</a:t>
            </a:r>
          </a:p>
          <a:p>
            <a:pPr marL="0" indent="0">
              <a:buNone/>
            </a:pPr>
            <a:r>
              <a:rPr lang="it-IT" dirty="0"/>
              <a:t>Senza CI non esiste </a:t>
            </a:r>
            <a:r>
              <a:rPr lang="it-IT" dirty="0" err="1"/>
              <a:t>DevOps</a:t>
            </a:r>
            <a:endParaRPr lang="it-IT" dirty="0"/>
          </a:p>
          <a:p>
            <a:pPr marL="0" indent="0">
              <a:buNone/>
            </a:pPr>
            <a:r>
              <a:rPr lang="it-IT" dirty="0"/>
              <a:t>Rilasciare i </a:t>
            </a:r>
            <a:r>
              <a:rPr lang="it-IT" dirty="0" err="1"/>
              <a:t>change</a:t>
            </a:r>
            <a:r>
              <a:rPr lang="it-IT" dirty="0"/>
              <a:t> non appena disponibili</a:t>
            </a:r>
          </a:p>
          <a:p>
            <a:pPr marL="0" indent="0">
              <a:buNone/>
            </a:pPr>
            <a:r>
              <a:rPr lang="it-IT" dirty="0"/>
              <a:t>Automatizzare il processo di delivery</a:t>
            </a:r>
          </a:p>
          <a:p>
            <a:pPr marL="0" indent="0">
              <a:buNone/>
            </a:pPr>
            <a:r>
              <a:rPr lang="it-IT" dirty="0"/>
              <a:t>.. verso Operations</a:t>
            </a:r>
          </a:p>
          <a:p>
            <a:pPr marL="0" indent="0">
              <a:buNone/>
            </a:pPr>
            <a:r>
              <a:rPr lang="it-IT" dirty="0"/>
              <a:t>Il </a:t>
            </a:r>
            <a:r>
              <a:rPr lang="it-IT" dirty="0" err="1"/>
              <a:t>DevOps</a:t>
            </a:r>
            <a:r>
              <a:rPr lang="it-IT" dirty="0"/>
              <a:t> continua anche dopo il Delivery</a:t>
            </a:r>
            <a:endParaRPr lang="en-US" dirty="0"/>
          </a:p>
        </p:txBody>
      </p:sp>
      <p:pic>
        <p:nvPicPr>
          <p:cNvPr id="7" name="Picture 6"/>
          <p:cNvPicPr>
            <a:picLocks noChangeAspect="1"/>
          </p:cNvPicPr>
          <p:nvPr/>
        </p:nvPicPr>
        <p:blipFill>
          <a:blip r:embed="rId2"/>
          <a:stretch>
            <a:fillRect/>
          </a:stretch>
        </p:blipFill>
        <p:spPr>
          <a:xfrm>
            <a:off x="7781049" y="1825159"/>
            <a:ext cx="2201151" cy="3497261"/>
          </a:xfrm>
          <a:prstGeom prst="rect">
            <a:avLst/>
          </a:prstGeom>
        </p:spPr>
      </p:pic>
    </p:spTree>
    <p:extLst>
      <p:ext uri="{BB962C8B-B14F-4D97-AF65-F5344CB8AC3E}">
        <p14:creationId xmlns:p14="http://schemas.microsoft.com/office/powerpoint/2010/main" val="36716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28</a:t>
            </a:fld>
            <a:endParaRPr lang="en-US"/>
          </a:p>
        </p:txBody>
      </p:sp>
      <p:sp>
        <p:nvSpPr>
          <p:cNvPr id="5" name="Title 4"/>
          <p:cNvSpPr>
            <a:spLocks noGrp="1"/>
          </p:cNvSpPr>
          <p:nvPr>
            <p:ph type="title"/>
          </p:nvPr>
        </p:nvSpPr>
        <p:spPr/>
        <p:txBody>
          <a:bodyPr/>
          <a:lstStyle/>
          <a:p>
            <a:r>
              <a:rPr lang="en-US" dirty="0" err="1"/>
              <a:t>Conclusioni</a:t>
            </a:r>
            <a:endParaRPr lang="en-US" dirty="0"/>
          </a:p>
        </p:txBody>
      </p:sp>
      <p:sp>
        <p:nvSpPr>
          <p:cNvPr id="6" name="Text Placeholder 5"/>
          <p:cNvSpPr>
            <a:spLocks noGrp="1"/>
          </p:cNvSpPr>
          <p:nvPr>
            <p:ph type="body" sz="quarter" idx="10"/>
          </p:nvPr>
        </p:nvSpPr>
        <p:spPr>
          <a:xfrm>
            <a:off x="838200" y="1807229"/>
            <a:ext cx="10515600" cy="4291012"/>
          </a:xfrm>
        </p:spPr>
        <p:txBody>
          <a:bodyPr/>
          <a:lstStyle/>
          <a:p>
            <a:pPr marL="0" indent="0">
              <a:buNone/>
            </a:pPr>
            <a:r>
              <a:rPr lang="it-IT" dirty="0"/>
              <a:t>Capire quale source control è il migliore per noi:</a:t>
            </a:r>
          </a:p>
          <a:p>
            <a:pPr marL="0" indent="0">
              <a:buNone/>
            </a:pPr>
            <a:r>
              <a:rPr lang="it-IT" dirty="0"/>
              <a:t>	già utilizzato in passato?</a:t>
            </a:r>
          </a:p>
          <a:p>
            <a:pPr marL="0" indent="0">
              <a:buNone/>
            </a:pPr>
            <a:r>
              <a:rPr lang="it-IT" dirty="0"/>
              <a:t>	servizio oppure on-</a:t>
            </a:r>
            <a:r>
              <a:rPr lang="it-IT" dirty="0" err="1"/>
              <a:t>premises</a:t>
            </a:r>
            <a:r>
              <a:rPr lang="it-IT" dirty="0"/>
              <a:t>?</a:t>
            </a:r>
          </a:p>
          <a:p>
            <a:pPr marL="0" indent="0">
              <a:buNone/>
            </a:pPr>
            <a:r>
              <a:rPr lang="it-IT" dirty="0"/>
              <a:t>	costi?</a:t>
            </a:r>
          </a:p>
          <a:p>
            <a:pPr marL="0" indent="0">
              <a:buNone/>
            </a:pPr>
            <a:r>
              <a:rPr lang="it-IT" dirty="0"/>
              <a:t>Capire quale strumento per il source control del database:</a:t>
            </a:r>
          </a:p>
          <a:p>
            <a:pPr marL="0" indent="0">
              <a:buNone/>
            </a:pPr>
            <a:r>
              <a:rPr lang="it-IT" dirty="0"/>
              <a:t>	curva di apprendimento dell’IDE usato</a:t>
            </a:r>
          </a:p>
          <a:p>
            <a:pPr marL="0" indent="0">
              <a:buNone/>
            </a:pPr>
            <a:r>
              <a:rPr lang="it-IT" dirty="0"/>
              <a:t>	costi</a:t>
            </a:r>
          </a:p>
          <a:p>
            <a:pPr marL="0" indent="0">
              <a:buNone/>
            </a:pPr>
            <a:r>
              <a:rPr lang="it-IT" dirty="0"/>
              <a:t>	comodità (dati statici, filtri, team management)</a:t>
            </a:r>
          </a:p>
          <a:p>
            <a:pPr marL="0" indent="0">
              <a:buNone/>
            </a:pPr>
            <a:endParaRPr lang="en-US" dirty="0"/>
          </a:p>
        </p:txBody>
      </p:sp>
    </p:spTree>
    <p:extLst>
      <p:ext uri="{BB962C8B-B14F-4D97-AF65-F5344CB8AC3E}">
        <p14:creationId xmlns:p14="http://schemas.microsoft.com/office/powerpoint/2010/main" val="41119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29</a:t>
            </a:fld>
            <a:endParaRPr lang="en-US"/>
          </a:p>
        </p:txBody>
      </p:sp>
      <p:sp>
        <p:nvSpPr>
          <p:cNvPr id="5" name="Title 4"/>
          <p:cNvSpPr>
            <a:spLocks noGrp="1"/>
          </p:cNvSpPr>
          <p:nvPr>
            <p:ph type="title"/>
          </p:nvPr>
        </p:nvSpPr>
        <p:spPr/>
        <p:txBody>
          <a:bodyPr/>
          <a:lstStyle/>
          <a:p>
            <a:r>
              <a:rPr lang="en-US" dirty="0" err="1"/>
              <a:t>Conclusioni</a:t>
            </a:r>
            <a:endParaRPr lang="en-US" dirty="0"/>
          </a:p>
        </p:txBody>
      </p:sp>
      <p:sp>
        <p:nvSpPr>
          <p:cNvPr id="6" name="Text Placeholder 5"/>
          <p:cNvSpPr>
            <a:spLocks noGrp="1"/>
          </p:cNvSpPr>
          <p:nvPr>
            <p:ph type="body" sz="quarter" idx="10"/>
          </p:nvPr>
        </p:nvSpPr>
        <p:spPr>
          <a:xfrm>
            <a:off x="838200" y="1807229"/>
            <a:ext cx="10515600" cy="4291012"/>
          </a:xfrm>
        </p:spPr>
        <p:txBody>
          <a:bodyPr/>
          <a:lstStyle/>
          <a:p>
            <a:pPr marL="0" indent="0">
              <a:buNone/>
            </a:pPr>
            <a:r>
              <a:rPr lang="it-IT" dirty="0"/>
              <a:t>Per il testing:</a:t>
            </a:r>
          </a:p>
          <a:p>
            <a:pPr marL="0" indent="0">
              <a:buNone/>
            </a:pPr>
            <a:r>
              <a:rPr lang="it-IT" dirty="0"/>
              <a:t>	Esistono tool per testare</a:t>
            </a:r>
          </a:p>
          <a:p>
            <a:pPr marL="0" indent="0">
              <a:buNone/>
            </a:pPr>
            <a:r>
              <a:rPr lang="it-IT" dirty="0"/>
              <a:t>	Esiste la possibilità di isolare</a:t>
            </a:r>
          </a:p>
          <a:p>
            <a:pPr marL="0" indent="0">
              <a:buNone/>
            </a:pPr>
            <a:r>
              <a:rPr lang="it-IT" dirty="0"/>
              <a:t>	È semplice creare un database nuovo su cui testare</a:t>
            </a:r>
          </a:p>
          <a:p>
            <a:pPr marL="0" indent="0">
              <a:buNone/>
            </a:pPr>
            <a:r>
              <a:rPr lang="it-IT" dirty="0"/>
              <a:t>	Miglioriamo la qualità del nostro software</a:t>
            </a:r>
          </a:p>
          <a:p>
            <a:pPr marL="0" indent="0">
              <a:buNone/>
            </a:pPr>
            <a:r>
              <a:rPr lang="it-IT" dirty="0"/>
              <a:t>	Preveniamo le regressioni</a:t>
            </a:r>
            <a:endParaRPr lang="en-US" dirty="0"/>
          </a:p>
        </p:txBody>
      </p:sp>
    </p:spTree>
    <p:extLst>
      <p:ext uri="{BB962C8B-B14F-4D97-AF65-F5344CB8AC3E}">
        <p14:creationId xmlns:p14="http://schemas.microsoft.com/office/powerpoint/2010/main" val="43344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3</a:t>
            </a:fld>
            <a:endParaRPr lang="en-US"/>
          </a:p>
        </p:txBody>
      </p:sp>
      <p:sp>
        <p:nvSpPr>
          <p:cNvPr id="7" name="Title 6"/>
          <p:cNvSpPr>
            <a:spLocks noGrp="1"/>
          </p:cNvSpPr>
          <p:nvPr>
            <p:ph type="title"/>
          </p:nvPr>
        </p:nvSpPr>
        <p:spPr/>
        <p:txBody>
          <a:bodyPr/>
          <a:lstStyle/>
          <a:p>
            <a:r>
              <a:rPr lang="en-US" dirty="0"/>
              <a:t>Sponsors &amp; Organizers</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733" y="2021633"/>
            <a:ext cx="2902608" cy="987364"/>
          </a:xfrm>
          <a:prstGeom prst="rect">
            <a:avLst/>
          </a:prstGeom>
        </p:spPr>
      </p:pic>
      <p:grpSp>
        <p:nvGrpSpPr>
          <p:cNvPr id="17" name="Group 16"/>
          <p:cNvGrpSpPr/>
          <p:nvPr/>
        </p:nvGrpSpPr>
        <p:grpSpPr>
          <a:xfrm>
            <a:off x="4441299" y="2610661"/>
            <a:ext cx="3590638" cy="1573453"/>
            <a:chOff x="1238832" y="4362171"/>
            <a:chExt cx="3590638" cy="1573453"/>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6017" y="4362171"/>
              <a:ext cx="1573453" cy="1573453"/>
            </a:xfrm>
            <a:prstGeom prst="rect">
              <a:avLst/>
            </a:prstGeom>
          </p:spPr>
        </p:pic>
        <p:sp>
          <p:nvSpPr>
            <p:cNvPr id="19" name="TextBox 18"/>
            <p:cNvSpPr txBox="1"/>
            <p:nvPr/>
          </p:nvSpPr>
          <p:spPr>
            <a:xfrm>
              <a:off x="1238832" y="5383619"/>
              <a:ext cx="2983347" cy="523220"/>
            </a:xfrm>
            <a:prstGeom prst="rect">
              <a:avLst/>
            </a:prstGeom>
            <a:noFill/>
          </p:spPr>
          <p:txBody>
            <a:bodyPr wrap="square" rtlCol="0">
              <a:spAutoFit/>
            </a:bodyPr>
            <a:lstStyle/>
            <a:p>
              <a:r>
                <a:rPr lang="en-US" sz="2800" dirty="0">
                  <a:solidFill>
                    <a:srgbClr val="000000"/>
                  </a:solidFill>
                  <a:latin typeface="Segoe UI" panose="020B0502040204020203" pitchFamily="34" charset="0"/>
                  <a:cs typeface="Segoe UI" panose="020B0502040204020203" pitchFamily="34" charset="0"/>
                </a:rPr>
                <a:t>getlatestversion.it</a:t>
              </a:r>
            </a:p>
          </p:txBody>
        </p:sp>
      </p:grpSp>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13073" y="4076993"/>
            <a:ext cx="2922446" cy="876734"/>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733" y="3064220"/>
            <a:ext cx="2716615" cy="1012773"/>
          </a:xfrm>
          <a:prstGeom prst="rect">
            <a:avLst/>
          </a:prstGeom>
        </p:spPr>
      </p:pic>
      <p:pic>
        <p:nvPicPr>
          <p:cNvPr id="3" name="Picture 2"/>
          <p:cNvPicPr>
            <a:picLocks noChangeAspect="1"/>
          </p:cNvPicPr>
          <p:nvPr/>
        </p:nvPicPr>
        <p:blipFill>
          <a:blip r:embed="rId6"/>
          <a:stretch>
            <a:fillRect/>
          </a:stretch>
        </p:blipFill>
        <p:spPr>
          <a:xfrm>
            <a:off x="1417733" y="4170070"/>
            <a:ext cx="2590800" cy="123825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9209" y="1873357"/>
            <a:ext cx="2132270" cy="1539703"/>
          </a:xfrm>
          <a:prstGeom prst="rect">
            <a:avLst/>
          </a:prstGeom>
        </p:spPr>
      </p:pic>
    </p:spTree>
    <p:extLst>
      <p:ext uri="{BB962C8B-B14F-4D97-AF65-F5344CB8AC3E}">
        <p14:creationId xmlns:p14="http://schemas.microsoft.com/office/powerpoint/2010/main" val="2207985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30</a:t>
            </a:fld>
            <a:endParaRPr lang="en-US"/>
          </a:p>
        </p:txBody>
      </p:sp>
      <p:sp>
        <p:nvSpPr>
          <p:cNvPr id="5" name="Title 4"/>
          <p:cNvSpPr>
            <a:spLocks noGrp="1"/>
          </p:cNvSpPr>
          <p:nvPr>
            <p:ph type="title"/>
          </p:nvPr>
        </p:nvSpPr>
        <p:spPr/>
        <p:txBody>
          <a:bodyPr/>
          <a:lstStyle/>
          <a:p>
            <a:r>
              <a:rPr lang="en-US" dirty="0" err="1"/>
              <a:t>Risorse</a:t>
            </a:r>
            <a:endParaRPr lang="en-US" dirty="0"/>
          </a:p>
        </p:txBody>
      </p:sp>
      <p:sp>
        <p:nvSpPr>
          <p:cNvPr id="9" name="Content Placeholder 2"/>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it-IT" sz="2000" dirty="0">
                <a:solidFill>
                  <a:schemeClr val="bg1"/>
                </a:solidFill>
                <a:latin typeface="+mj-lt"/>
              </a:rPr>
              <a:t>Source control </a:t>
            </a:r>
            <a:r>
              <a:rPr lang="it-IT" sz="2000" dirty="0" err="1">
                <a:solidFill>
                  <a:schemeClr val="bg1"/>
                </a:solidFill>
                <a:latin typeface="+mj-lt"/>
              </a:rPr>
              <a:t>resources</a:t>
            </a:r>
            <a:endParaRPr lang="en-US" sz="2000" dirty="0">
              <a:solidFill>
                <a:schemeClr val="bg1"/>
              </a:solidFill>
              <a:latin typeface="+mj-lt"/>
              <a:hlinkClick r:id="rId2"/>
            </a:endParaRPr>
          </a:p>
          <a:p>
            <a:pPr marL="0" indent="0">
              <a:lnSpc>
                <a:spcPct val="100000"/>
              </a:lnSpc>
              <a:spcBef>
                <a:spcPts val="600"/>
              </a:spcBef>
              <a:buNone/>
            </a:pPr>
            <a:r>
              <a:rPr lang="en-US" sz="1200" dirty="0">
                <a:hlinkClick r:id="rId3"/>
              </a:rPr>
              <a:t>https://msdn.microsoft.com/it-it/library/dn894015.aspx</a:t>
            </a:r>
            <a:r>
              <a:rPr lang="en-US" sz="1200" dirty="0"/>
              <a:t> (Article on Source Control)</a:t>
            </a:r>
          </a:p>
          <a:p>
            <a:pPr marL="0" indent="0">
              <a:lnSpc>
                <a:spcPct val="100000"/>
              </a:lnSpc>
              <a:spcBef>
                <a:spcPts val="600"/>
              </a:spcBef>
              <a:buNone/>
            </a:pPr>
            <a:r>
              <a:rPr lang="en-US" sz="1200" dirty="0">
                <a:hlinkClick r:id="rId4"/>
              </a:rPr>
              <a:t>http://www.red-gate.com/products/sql-development/sql-source-control/</a:t>
            </a:r>
            <a:endParaRPr lang="en-US" sz="1200" dirty="0"/>
          </a:p>
          <a:p>
            <a:pPr marL="0" indent="0">
              <a:lnSpc>
                <a:spcPct val="100000"/>
              </a:lnSpc>
              <a:spcBef>
                <a:spcPts val="600"/>
              </a:spcBef>
              <a:buNone/>
            </a:pPr>
            <a:r>
              <a:rPr lang="en-US" sz="1200" dirty="0">
                <a:hlinkClick r:id="rId5"/>
              </a:rPr>
              <a:t>http://apexsql.com/sql_tools_source_control.aspx</a:t>
            </a:r>
            <a:endParaRPr lang="en-US" sz="1200" dirty="0"/>
          </a:p>
          <a:p>
            <a:pPr marL="0" indent="0">
              <a:lnSpc>
                <a:spcPct val="100000"/>
              </a:lnSpc>
              <a:spcBef>
                <a:spcPts val="600"/>
              </a:spcBef>
              <a:buNone/>
            </a:pPr>
            <a:r>
              <a:rPr lang="it-IT" sz="1200" dirty="0">
                <a:hlinkClick r:id="rId6"/>
              </a:rPr>
              <a:t>http://suxstellino.wordpress.com/tag/alm/</a:t>
            </a:r>
            <a:endParaRPr lang="it-IT" sz="1200" dirty="0"/>
          </a:p>
          <a:p>
            <a:pPr marL="0" indent="0">
              <a:lnSpc>
                <a:spcPct val="100000"/>
              </a:lnSpc>
              <a:spcBef>
                <a:spcPts val="600"/>
              </a:spcBef>
              <a:buNone/>
            </a:pPr>
            <a:r>
              <a:rPr lang="it-IT" sz="1200" dirty="0">
                <a:hlinkClick r:id="rId7"/>
              </a:rPr>
              <a:t>http://blogs.dotnethell.it/suxstellino/Category_2927.aspx</a:t>
            </a:r>
            <a:endParaRPr lang="it-IT" sz="1200" dirty="0"/>
          </a:p>
          <a:p>
            <a:pPr marL="0" indent="0">
              <a:lnSpc>
                <a:spcPct val="100000"/>
              </a:lnSpc>
              <a:spcBef>
                <a:spcPts val="600"/>
              </a:spcBef>
              <a:buFont typeface="Arial" panose="020B0604020202020204" pitchFamily="34" charset="0"/>
              <a:buNone/>
            </a:pPr>
            <a:r>
              <a:rPr lang="it-IT" sz="2000" dirty="0">
                <a:solidFill>
                  <a:schemeClr val="bg1"/>
                </a:solidFill>
                <a:latin typeface="+mj-lt"/>
              </a:rPr>
              <a:t>Unit testing </a:t>
            </a:r>
            <a:r>
              <a:rPr lang="it-IT" sz="2000" dirty="0" err="1">
                <a:solidFill>
                  <a:schemeClr val="bg1"/>
                </a:solidFill>
                <a:latin typeface="+mj-lt"/>
              </a:rPr>
              <a:t>resources</a:t>
            </a:r>
            <a:endParaRPr lang="en-US" sz="2000" dirty="0">
              <a:solidFill>
                <a:schemeClr val="bg1"/>
              </a:solidFill>
              <a:latin typeface="+mj-lt"/>
              <a:hlinkClick r:id="rId2"/>
            </a:endParaRPr>
          </a:p>
          <a:p>
            <a:pPr marL="0" indent="0">
              <a:lnSpc>
                <a:spcPct val="100000"/>
              </a:lnSpc>
              <a:spcBef>
                <a:spcPts val="600"/>
              </a:spcBef>
              <a:buFont typeface="Arial" panose="020B0604020202020204" pitchFamily="34" charset="0"/>
              <a:buNone/>
            </a:pPr>
            <a:r>
              <a:rPr lang="en-US" sz="1200" dirty="0">
                <a:hlinkClick r:id="rId8"/>
              </a:rPr>
              <a:t>http://www.red-gate.com/products/sql-development/sql-test/</a:t>
            </a:r>
          </a:p>
          <a:p>
            <a:pPr marL="0" indent="0">
              <a:lnSpc>
                <a:spcPct val="100000"/>
              </a:lnSpc>
              <a:spcBef>
                <a:spcPts val="600"/>
              </a:spcBef>
              <a:buFont typeface="Arial" panose="020B0604020202020204" pitchFamily="34" charset="0"/>
              <a:buNone/>
            </a:pPr>
            <a:r>
              <a:rPr lang="en-US" sz="1200" dirty="0">
                <a:hlinkClick r:id="rId8"/>
              </a:rPr>
              <a:t>http://tsqlt.org/</a:t>
            </a:r>
            <a:endParaRPr lang="en-US" sz="1200" dirty="0"/>
          </a:p>
          <a:p>
            <a:pPr marL="0" indent="0">
              <a:lnSpc>
                <a:spcPct val="100000"/>
              </a:lnSpc>
              <a:spcBef>
                <a:spcPts val="600"/>
              </a:spcBef>
              <a:buFont typeface="Arial" panose="020B0604020202020204" pitchFamily="34" charset="0"/>
              <a:buNone/>
            </a:pPr>
            <a:r>
              <a:rPr lang="en-US" sz="1200" dirty="0">
                <a:hlinkClick r:id="rId9"/>
              </a:rPr>
              <a:t>http://sourceforge.net/projects/tsqlunit/</a:t>
            </a:r>
            <a:endParaRPr lang="en-US" sz="1200" dirty="0"/>
          </a:p>
          <a:p>
            <a:pPr marL="0" indent="0">
              <a:lnSpc>
                <a:spcPct val="100000"/>
              </a:lnSpc>
              <a:spcBef>
                <a:spcPts val="600"/>
              </a:spcBef>
              <a:buFont typeface="Arial" panose="020B0604020202020204" pitchFamily="34" charset="0"/>
              <a:buNone/>
            </a:pPr>
            <a:r>
              <a:rPr lang="en-US" sz="1200" dirty="0">
                <a:hlinkClick r:id="rId10"/>
              </a:rPr>
              <a:t>https://msdn.microsoft.com/it-it/library/mt169842</a:t>
            </a:r>
            <a:r>
              <a:rPr lang="en-US" sz="1200" dirty="0"/>
              <a:t> (Article on Unit Testing)</a:t>
            </a:r>
          </a:p>
          <a:p>
            <a:pPr marL="0" indent="0">
              <a:lnSpc>
                <a:spcPct val="100000"/>
              </a:lnSpc>
              <a:spcBef>
                <a:spcPts val="600"/>
              </a:spcBef>
              <a:buFont typeface="Arial" panose="020B0604020202020204" pitchFamily="34" charset="0"/>
              <a:buNone/>
            </a:pPr>
            <a:r>
              <a:rPr lang="en-US" sz="1200" dirty="0">
                <a:hlinkClick r:id="rId11"/>
              </a:rPr>
              <a:t>http://en.wikipedia.org/wiki/Unit_testing</a:t>
            </a:r>
            <a:r>
              <a:rPr lang="en-US" sz="1200" dirty="0"/>
              <a:t> </a:t>
            </a:r>
          </a:p>
          <a:p>
            <a:pPr marL="0" indent="0">
              <a:lnSpc>
                <a:spcPct val="100000"/>
              </a:lnSpc>
              <a:spcBef>
                <a:spcPts val="600"/>
              </a:spcBef>
              <a:buFont typeface="Arial" panose="020B0604020202020204" pitchFamily="34" charset="0"/>
              <a:buNone/>
            </a:pPr>
            <a:r>
              <a:rPr lang="en-US" sz="1200" dirty="0">
                <a:hlinkClick r:id="rId12"/>
              </a:rPr>
              <a:t>https://www.simple-talk.com/sql/t-sql-programming/getting-started-testing-databases-with-tsqlt/</a:t>
            </a:r>
            <a:endParaRPr lang="en-US" sz="1200" dirty="0"/>
          </a:p>
          <a:p>
            <a:pPr marL="0" indent="0">
              <a:lnSpc>
                <a:spcPct val="100000"/>
              </a:lnSpc>
              <a:spcBef>
                <a:spcPts val="600"/>
              </a:spcBef>
              <a:buFont typeface="Arial" panose="020B0604020202020204" pitchFamily="34" charset="0"/>
              <a:buNone/>
            </a:pPr>
            <a:r>
              <a:rPr lang="en-US" sz="1200" dirty="0">
                <a:hlinkClick r:id="rId13"/>
              </a:rPr>
              <a:t>https://github.com/chrisoldwood/SS-Unit</a:t>
            </a:r>
            <a:r>
              <a:rPr lang="en-US" sz="1200" dirty="0"/>
              <a:t> </a:t>
            </a:r>
          </a:p>
          <a:p>
            <a:pPr marL="0" indent="0">
              <a:lnSpc>
                <a:spcPct val="100000"/>
              </a:lnSpc>
              <a:spcBef>
                <a:spcPts val="600"/>
              </a:spcBef>
              <a:buFont typeface="Arial" panose="020B0604020202020204" pitchFamily="34" charset="0"/>
              <a:buNone/>
            </a:pPr>
            <a:endParaRPr lang="it-IT" sz="1200" dirty="0">
              <a:latin typeface="+mj-lt"/>
            </a:endParaRPr>
          </a:p>
        </p:txBody>
      </p:sp>
      <p:sp>
        <p:nvSpPr>
          <p:cNvPr id="10" name="Content Placeholder 2"/>
          <p:cNvSpPr txBox="1">
            <a:spLocks/>
          </p:cNvSpPr>
          <p:nvPr/>
        </p:nvSpPr>
        <p:spPr>
          <a:xfrm>
            <a:off x="6060141" y="1825625"/>
            <a:ext cx="5801181"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it-IT" sz="2000" dirty="0">
                <a:solidFill>
                  <a:schemeClr val="bg1"/>
                </a:solidFill>
                <a:latin typeface="+mj-lt"/>
              </a:rPr>
              <a:t>CI </a:t>
            </a:r>
            <a:r>
              <a:rPr lang="it-IT" sz="2000" dirty="0" err="1">
                <a:solidFill>
                  <a:schemeClr val="bg1"/>
                </a:solidFill>
                <a:latin typeface="+mj-lt"/>
              </a:rPr>
              <a:t>resources</a:t>
            </a:r>
            <a:endParaRPr lang="it-IT" sz="2000" dirty="0">
              <a:solidFill>
                <a:schemeClr val="bg1"/>
              </a:solidFill>
              <a:latin typeface="+mj-lt"/>
            </a:endParaRPr>
          </a:p>
          <a:p>
            <a:pPr marL="0" indent="0">
              <a:lnSpc>
                <a:spcPct val="100000"/>
              </a:lnSpc>
              <a:spcBef>
                <a:spcPts val="600"/>
              </a:spcBef>
              <a:buNone/>
            </a:pPr>
            <a:r>
              <a:rPr lang="en-US" sz="1200" dirty="0">
                <a:hlinkClick r:id="rId14"/>
              </a:rPr>
              <a:t>http://msdn.microsoft.com/it-it/library/dn383992.aspx</a:t>
            </a:r>
            <a:r>
              <a:rPr lang="en-US" sz="1200" dirty="0"/>
              <a:t> (Article on CI)</a:t>
            </a:r>
          </a:p>
          <a:p>
            <a:pPr marL="0" indent="0">
              <a:lnSpc>
                <a:spcPct val="100000"/>
              </a:lnSpc>
              <a:spcBef>
                <a:spcPts val="600"/>
              </a:spcBef>
              <a:buNone/>
            </a:pPr>
            <a:r>
              <a:rPr lang="en-US" sz="1200" dirty="0">
                <a:hlinkClick r:id="rId15"/>
              </a:rPr>
              <a:t>http://www.red-gate.com/products/dlm/dlm-automation-suite/</a:t>
            </a:r>
            <a:endParaRPr lang="en-US" sz="1200" dirty="0"/>
          </a:p>
          <a:p>
            <a:pPr marL="0" indent="0">
              <a:lnSpc>
                <a:spcPct val="100000"/>
              </a:lnSpc>
              <a:spcBef>
                <a:spcPts val="600"/>
              </a:spcBef>
              <a:buNone/>
            </a:pPr>
            <a:r>
              <a:rPr lang="it-IT" sz="1200" dirty="0">
                <a:hlinkClick r:id="rId16"/>
              </a:rPr>
              <a:t>http://www.red-gate.com/products/dlm/dlm-automation-suite/sql-ci</a:t>
            </a:r>
            <a:endParaRPr lang="it-IT" sz="1200" dirty="0"/>
          </a:p>
          <a:p>
            <a:pPr marL="0" indent="0">
              <a:lnSpc>
                <a:spcPct val="100000"/>
              </a:lnSpc>
              <a:spcBef>
                <a:spcPts val="600"/>
              </a:spcBef>
              <a:buNone/>
            </a:pPr>
            <a:r>
              <a:rPr lang="it-IT" sz="1200" dirty="0">
                <a:hlinkClick r:id="rId17"/>
              </a:rPr>
              <a:t>http://www.red-gate.com/products/dlm/dlm-automation-suite/sql-release</a:t>
            </a:r>
            <a:endParaRPr lang="it-IT" sz="1200" dirty="0"/>
          </a:p>
          <a:p>
            <a:pPr marL="0" indent="0">
              <a:lnSpc>
                <a:spcPct val="100000"/>
              </a:lnSpc>
              <a:spcBef>
                <a:spcPts val="600"/>
              </a:spcBef>
              <a:buNone/>
            </a:pPr>
            <a:r>
              <a:rPr lang="it-IT" sz="1200" dirty="0">
                <a:hlinkClick r:id="rId18"/>
              </a:rPr>
              <a:t>http://documentation.red-gate.com/display/DAS/DLM+Automation+Suite</a:t>
            </a:r>
            <a:endParaRPr lang="it-IT" sz="1200" dirty="0"/>
          </a:p>
          <a:p>
            <a:pPr marL="0" indent="0">
              <a:lnSpc>
                <a:spcPct val="100000"/>
              </a:lnSpc>
              <a:spcBef>
                <a:spcPts val="600"/>
              </a:spcBef>
              <a:buNone/>
            </a:pPr>
            <a:r>
              <a:rPr lang="it-IT" sz="1200" dirty="0">
                <a:hlinkClick r:id="rId19"/>
              </a:rPr>
              <a:t>https://marketplace.visualstudio.com/items?itemName=redgatesoftware.redgateDlmAutomationBuild</a:t>
            </a:r>
            <a:endParaRPr lang="it-IT" sz="1200" dirty="0"/>
          </a:p>
          <a:p>
            <a:pPr marL="0" indent="0">
              <a:lnSpc>
                <a:spcPct val="100000"/>
              </a:lnSpc>
              <a:spcBef>
                <a:spcPts val="600"/>
              </a:spcBef>
              <a:buNone/>
            </a:pPr>
            <a:endParaRPr lang="it-IT" sz="1200" dirty="0">
              <a:latin typeface="+mj-lt"/>
            </a:endParaRPr>
          </a:p>
        </p:txBody>
      </p:sp>
    </p:spTree>
    <p:extLst>
      <p:ext uri="{BB962C8B-B14F-4D97-AF65-F5344CB8AC3E}">
        <p14:creationId xmlns:p14="http://schemas.microsoft.com/office/powerpoint/2010/main" val="1977866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31</a:t>
            </a:fld>
            <a:endParaRPr lang="en-US"/>
          </a:p>
        </p:txBody>
      </p:sp>
      <p:sp>
        <p:nvSpPr>
          <p:cNvPr id="5" name="TextBox 4"/>
          <p:cNvSpPr txBox="1"/>
          <p:nvPr/>
        </p:nvSpPr>
        <p:spPr>
          <a:xfrm>
            <a:off x="3935506" y="1801906"/>
            <a:ext cx="4258235" cy="1015663"/>
          </a:xfrm>
          <a:prstGeom prst="rect">
            <a:avLst/>
          </a:prstGeom>
          <a:noFill/>
        </p:spPr>
        <p:txBody>
          <a:bodyPr wrap="square" rtlCol="0">
            <a:spAutoFit/>
          </a:bodyPr>
          <a:lstStyle/>
          <a:p>
            <a:pPr algn="ctr"/>
            <a:r>
              <a:rPr lang="en-US" sz="6000" dirty="0"/>
              <a:t>GRAZIE!</a:t>
            </a:r>
          </a:p>
        </p:txBody>
      </p:sp>
      <p:pic>
        <p:nvPicPr>
          <p:cNvPr id="6" name="Picture 5"/>
          <p:cNvPicPr>
            <a:picLocks noChangeAspect="1"/>
          </p:cNvPicPr>
          <p:nvPr/>
        </p:nvPicPr>
        <p:blipFill>
          <a:blip r:embed="rId2"/>
          <a:stretch>
            <a:fillRect/>
          </a:stretch>
        </p:blipFill>
        <p:spPr>
          <a:xfrm>
            <a:off x="8193741" y="4762776"/>
            <a:ext cx="3629744" cy="18029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0618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4</a:t>
            </a:fld>
            <a:endParaRPr lang="en-US"/>
          </a:p>
        </p:txBody>
      </p:sp>
      <p:sp>
        <p:nvSpPr>
          <p:cNvPr id="7" name="Title 6"/>
          <p:cNvSpPr>
            <a:spLocks noGrp="1"/>
          </p:cNvSpPr>
          <p:nvPr>
            <p:ph type="title"/>
          </p:nvPr>
        </p:nvSpPr>
        <p:spPr/>
        <p:txBody>
          <a:bodyPr/>
          <a:lstStyle/>
          <a:p>
            <a:r>
              <a:rPr lang="en-US" dirty="0"/>
              <a:t>Chi </a:t>
            </a:r>
            <a:r>
              <a:rPr lang="en-US" dirty="0" err="1"/>
              <a:t>sono</a:t>
            </a:r>
            <a:endParaRPr lang="en-US" dirty="0"/>
          </a:p>
        </p:txBody>
      </p:sp>
      <p:sp>
        <p:nvSpPr>
          <p:cNvPr id="8" name="Text Placeholder 7"/>
          <p:cNvSpPr>
            <a:spLocks noGrp="1"/>
          </p:cNvSpPr>
          <p:nvPr>
            <p:ph type="body" sz="quarter" idx="10"/>
          </p:nvPr>
        </p:nvSpPr>
        <p:spPr/>
        <p:txBody>
          <a:bodyPr/>
          <a:lstStyle/>
          <a:p>
            <a:pPr marL="0" indent="0">
              <a:buNone/>
            </a:pPr>
            <a:endParaRPr lang="en-US" sz="2400" dirty="0"/>
          </a:p>
          <a:p>
            <a:pPr marL="0" indent="0">
              <a:buNone/>
            </a:pPr>
            <a:r>
              <a:rPr lang="en-US" sz="2400" dirty="0"/>
              <a:t>Microsoft MVP – SQL Server dal 2008</a:t>
            </a:r>
          </a:p>
          <a:p>
            <a:pPr marL="347755" lvl="1" indent="0">
              <a:buNone/>
            </a:pPr>
            <a:r>
              <a:rPr lang="en-US" sz="2000" dirty="0"/>
              <a:t>Blog ITA: </a:t>
            </a:r>
            <a:r>
              <a:rPr lang="it-IT" sz="2000" dirty="0">
                <a:hlinkClick r:id="rId2"/>
              </a:rPr>
              <a:t>http://blogs.dotnethell.it/suxstellino</a:t>
            </a:r>
            <a:endParaRPr lang="it-IT" sz="2000" dirty="0"/>
          </a:p>
          <a:p>
            <a:pPr marL="347755" lvl="1" indent="0">
              <a:buNone/>
            </a:pPr>
            <a:r>
              <a:rPr lang="it-IT" sz="2000" dirty="0"/>
              <a:t>Blog ENG: </a:t>
            </a:r>
            <a:r>
              <a:rPr lang="en-US" sz="2000" dirty="0">
                <a:hlinkClick r:id="rId3"/>
              </a:rPr>
              <a:t>http://suxstellino.wordpress.com/</a:t>
            </a:r>
            <a:endParaRPr lang="en-US" sz="2000" dirty="0"/>
          </a:p>
          <a:p>
            <a:pPr marL="347755" lvl="1" indent="0">
              <a:buNone/>
            </a:pPr>
            <a:r>
              <a:rPr lang="en-US" sz="2000" dirty="0"/>
              <a:t>Website: </a:t>
            </a:r>
            <a:r>
              <a:rPr lang="it-IT" sz="2000" dirty="0">
                <a:hlinkClick r:id="rId4"/>
              </a:rPr>
              <a:t>http://www.alessandroalpi.net</a:t>
            </a:r>
            <a:endParaRPr lang="en-US" sz="2000" dirty="0">
              <a:hlinkClick r:id="rId4"/>
            </a:endParaRPr>
          </a:p>
          <a:p>
            <a:pPr marL="0" indent="0">
              <a:buNone/>
            </a:pPr>
            <a:r>
              <a:rPr lang="en-US" sz="2400" dirty="0"/>
              <a:t>CTO Engage IT Services </a:t>
            </a:r>
            <a:r>
              <a:rPr lang="en-US" sz="2400" dirty="0" err="1"/>
              <a:t>S.r.l</a:t>
            </a:r>
            <a:r>
              <a:rPr lang="en-US" sz="2400" dirty="0"/>
              <a:t>.</a:t>
            </a:r>
          </a:p>
          <a:p>
            <a:pPr marL="347755" lvl="1" indent="0">
              <a:buNone/>
            </a:pPr>
            <a:r>
              <a:rPr lang="en-US" sz="2000" dirty="0">
                <a:hlinkClick r:id="rId5"/>
              </a:rPr>
              <a:t>www.engageitservices.it</a:t>
            </a:r>
            <a:endParaRPr lang="en-US" sz="2000" dirty="0"/>
          </a:p>
          <a:p>
            <a:pPr marL="347755" lvl="1" indent="0">
              <a:buNone/>
            </a:pPr>
            <a:r>
              <a:rPr lang="en-US" sz="2000" dirty="0"/>
              <a:t>Team leader (Agile)</a:t>
            </a:r>
          </a:p>
          <a:p>
            <a:pPr marL="0" indent="0">
              <a:buNone/>
            </a:pPr>
            <a:r>
              <a:rPr lang="en-US" sz="2400" dirty="0"/>
              <a:t>Communities</a:t>
            </a:r>
          </a:p>
          <a:p>
            <a:pPr marL="347755" lvl="1" indent="0">
              <a:buNone/>
            </a:pPr>
            <a:r>
              <a:rPr lang="en-US" sz="2000" dirty="0"/>
              <a:t>Getlatestversion.it</a:t>
            </a:r>
          </a:p>
          <a:p>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011540" y="2985093"/>
            <a:ext cx="1953158" cy="79414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182718" y="2026536"/>
            <a:ext cx="1396825" cy="100126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376991" y="2050321"/>
            <a:ext cx="1579984" cy="737326"/>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62783" y="4517738"/>
            <a:ext cx="980300" cy="9803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90441" y="2993704"/>
            <a:ext cx="1389102" cy="1356352"/>
          </a:xfrm>
          <a:prstGeom prst="rect">
            <a:avLst/>
          </a:prstGeom>
        </p:spPr>
      </p:pic>
    </p:spTree>
    <p:extLst>
      <p:ext uri="{BB962C8B-B14F-4D97-AF65-F5344CB8AC3E}">
        <p14:creationId xmlns:p14="http://schemas.microsoft.com/office/powerpoint/2010/main" val="393141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5</a:t>
            </a:fld>
            <a:endParaRPr lang="en-US"/>
          </a:p>
        </p:txBody>
      </p:sp>
      <p:sp>
        <p:nvSpPr>
          <p:cNvPr id="5" name="Title 4"/>
          <p:cNvSpPr>
            <a:spLocks noGrp="1"/>
          </p:cNvSpPr>
          <p:nvPr>
            <p:ph type="title"/>
          </p:nvPr>
        </p:nvSpPr>
        <p:spPr/>
        <p:txBody>
          <a:bodyPr/>
          <a:lstStyle/>
          <a:p>
            <a:r>
              <a:rPr lang="en-US" dirty="0"/>
              <a:t>Continuous integration</a:t>
            </a:r>
          </a:p>
        </p:txBody>
      </p:sp>
      <p:sp>
        <p:nvSpPr>
          <p:cNvPr id="6" name="Text Placeholder 5"/>
          <p:cNvSpPr>
            <a:spLocks noGrp="1"/>
          </p:cNvSpPr>
          <p:nvPr>
            <p:ph type="body" sz="quarter" idx="10"/>
          </p:nvPr>
        </p:nvSpPr>
        <p:spPr>
          <a:xfrm>
            <a:off x="838200" y="1915944"/>
            <a:ext cx="6908284" cy="4291012"/>
          </a:xfrm>
        </p:spPr>
        <p:txBody>
          <a:bodyPr/>
          <a:lstStyle/>
          <a:p>
            <a:pPr marL="0" indent="0" algn="just">
              <a:lnSpc>
                <a:spcPct val="100000"/>
              </a:lnSpc>
              <a:spcBef>
                <a:spcPts val="600"/>
              </a:spcBef>
              <a:spcAft>
                <a:spcPts val="600"/>
              </a:spcAft>
              <a:buNone/>
            </a:pPr>
            <a:r>
              <a:rPr lang="it-IT" i="1" dirty="0"/>
              <a:t>È una pratica che consiste nell’allineamento frequente (più volte al giorno) degli ambienti di lavoro di sviluppo verso l’ambiente condiviso. Si applica in contesti in cui lo sviluppo avviene tramite un sistema di </a:t>
            </a:r>
            <a:r>
              <a:rPr lang="it-IT" i="1" dirty="0" err="1"/>
              <a:t>versioning</a:t>
            </a:r>
            <a:r>
              <a:rPr lang="it-IT" i="1" dirty="0"/>
              <a:t> (</a:t>
            </a:r>
            <a:r>
              <a:rPr lang="it-IT" i="1" dirty="0" err="1"/>
              <a:t>version</a:t>
            </a:r>
            <a:r>
              <a:rPr lang="it-IT" i="1" dirty="0"/>
              <a:t> control system).</a:t>
            </a:r>
          </a:p>
          <a:p>
            <a:pPr marL="0" indent="0" algn="r">
              <a:lnSpc>
                <a:spcPct val="100000"/>
              </a:lnSpc>
              <a:spcBef>
                <a:spcPts val="600"/>
              </a:spcBef>
              <a:buNone/>
            </a:pPr>
            <a:r>
              <a:rPr lang="it-IT" sz="2000" i="1" dirty="0"/>
              <a:t>(fonte Wikipedia)</a:t>
            </a:r>
          </a:p>
          <a:p>
            <a:pPr algn="just"/>
            <a:endParaRPr lang="en-US" dirty="0"/>
          </a:p>
        </p:txBody>
      </p:sp>
      <p:grpSp>
        <p:nvGrpSpPr>
          <p:cNvPr id="7" name="Group 6"/>
          <p:cNvGrpSpPr/>
          <p:nvPr/>
        </p:nvGrpSpPr>
        <p:grpSpPr>
          <a:xfrm>
            <a:off x="7915194" y="1780031"/>
            <a:ext cx="1728192" cy="867190"/>
            <a:chOff x="9457123" y="1788996"/>
            <a:chExt cx="1728192" cy="867190"/>
          </a:xfrm>
        </p:grpSpPr>
        <p:sp>
          <p:nvSpPr>
            <p:cNvPr id="8" name="Content Placeholder 5"/>
            <p:cNvSpPr txBox="1">
              <a:spLocks/>
            </p:cNvSpPr>
            <p:nvPr/>
          </p:nvSpPr>
          <p:spPr>
            <a:xfrm flipH="1">
              <a:off x="9457123" y="1788996"/>
              <a:ext cx="1728192" cy="867190"/>
            </a:xfrm>
            <a:prstGeom prst="rect">
              <a:avLst/>
            </a:prstGeom>
            <a:solidFill>
              <a:srgbClr val="CD2548"/>
            </a:solidFill>
          </p:spPr>
          <p:txBody>
            <a:bodyPr vert="horz" lIns="91440" tIns="45720" rIns="91440" bIns="45720" rtlCol="0" anchor="b"/>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 </a:t>
              </a:r>
              <a:endParaRPr lang="en-GB" dirty="0"/>
            </a:p>
          </p:txBody>
        </p:sp>
        <p:grpSp>
          <p:nvGrpSpPr>
            <p:cNvPr id="9" name="Group 8"/>
            <p:cNvGrpSpPr/>
            <p:nvPr/>
          </p:nvGrpSpPr>
          <p:grpSpPr>
            <a:xfrm>
              <a:off x="9638944" y="1830036"/>
              <a:ext cx="1355024" cy="812062"/>
              <a:chOff x="9806213" y="1407620"/>
              <a:chExt cx="1355024" cy="812062"/>
            </a:xfrm>
          </p:grpSpPr>
          <p:sp>
            <p:nvSpPr>
              <p:cNvPr id="10" name="object 13"/>
              <p:cNvSpPr/>
              <p:nvPr/>
            </p:nvSpPr>
            <p:spPr>
              <a:xfrm>
                <a:off x="9806213" y="1407620"/>
                <a:ext cx="593157" cy="811207"/>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1" name="object 13"/>
              <p:cNvSpPr/>
              <p:nvPr/>
            </p:nvSpPr>
            <p:spPr>
              <a:xfrm>
                <a:off x="10568080" y="1408475"/>
                <a:ext cx="593157" cy="811207"/>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grpSp>
      <p:grpSp>
        <p:nvGrpSpPr>
          <p:cNvPr id="12" name="Group 11"/>
          <p:cNvGrpSpPr/>
          <p:nvPr/>
        </p:nvGrpSpPr>
        <p:grpSpPr>
          <a:xfrm>
            <a:off x="7915194" y="3762553"/>
            <a:ext cx="1728192" cy="946474"/>
            <a:chOff x="9457123" y="3771518"/>
            <a:chExt cx="1728192" cy="946474"/>
          </a:xfrm>
        </p:grpSpPr>
        <p:sp>
          <p:nvSpPr>
            <p:cNvPr id="13" name="Content Placeholder 2"/>
            <p:cNvSpPr txBox="1">
              <a:spLocks/>
            </p:cNvSpPr>
            <p:nvPr/>
          </p:nvSpPr>
          <p:spPr>
            <a:xfrm flipH="1">
              <a:off x="9457123" y="3771518"/>
              <a:ext cx="1728192" cy="946474"/>
            </a:xfrm>
            <a:prstGeom prst="rect">
              <a:avLst/>
            </a:prstGeom>
            <a:solidFill>
              <a:srgbClr val="FFC000"/>
            </a:solidFill>
          </p:spPr>
          <p:txBody>
            <a:bodyPr anchor="b"/>
            <a:lstStyle>
              <a:lvl1pPr marL="0" indent="0" algn="l" defTabSz="914400" rtl="0" eaLnBrk="1" latinLnBrk="0" hangingPunct="1">
                <a:spcBef>
                  <a:spcPct val="20000"/>
                </a:spcBef>
                <a:buClr>
                  <a:schemeClr val="tx1"/>
                </a:buClr>
                <a:buFontTx/>
                <a:buNone/>
                <a:defRPr sz="2400" kern="1200">
                  <a:solidFill>
                    <a:schemeClr val="bg1"/>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bg1">
                      <a:lumMod val="75000"/>
                    </a:schemeClr>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chemeClr val="bg1">
                      <a:lumMod val="50000"/>
                    </a:schemeClr>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a:t> </a:t>
              </a:r>
              <a:endParaRPr lang="en-GB" sz="2000" dirty="0"/>
            </a:p>
          </p:txBody>
        </p:sp>
        <p:pic>
          <p:nvPicPr>
            <p:cNvPr id="14" name="Picture 13"/>
            <p:cNvPicPr>
              <a:picLocks noChangeAspect="1"/>
            </p:cNvPicPr>
            <p:nvPr/>
          </p:nvPicPr>
          <p:blipFill>
            <a:blip r:embed="rId3"/>
            <a:stretch>
              <a:fillRect/>
            </a:stretch>
          </p:blipFill>
          <p:spPr>
            <a:xfrm>
              <a:off x="9638944" y="3912208"/>
              <a:ext cx="1355024" cy="655657"/>
            </a:xfrm>
            <a:prstGeom prst="rect">
              <a:avLst/>
            </a:prstGeom>
          </p:spPr>
        </p:pic>
      </p:grpSp>
      <p:grpSp>
        <p:nvGrpSpPr>
          <p:cNvPr id="15" name="Group 14"/>
          <p:cNvGrpSpPr/>
          <p:nvPr/>
        </p:nvGrpSpPr>
        <p:grpSpPr>
          <a:xfrm>
            <a:off x="7915194" y="2731650"/>
            <a:ext cx="1728192" cy="946474"/>
            <a:chOff x="9457123" y="2740615"/>
            <a:chExt cx="1728192" cy="946474"/>
          </a:xfrm>
        </p:grpSpPr>
        <p:sp>
          <p:nvSpPr>
            <p:cNvPr id="16" name="Content Placeholder 2"/>
            <p:cNvSpPr txBox="1">
              <a:spLocks/>
            </p:cNvSpPr>
            <p:nvPr/>
          </p:nvSpPr>
          <p:spPr>
            <a:xfrm flipH="1">
              <a:off x="9457123" y="2740615"/>
              <a:ext cx="1728192" cy="946474"/>
            </a:xfrm>
            <a:prstGeom prst="rect">
              <a:avLst/>
            </a:prstGeom>
            <a:solidFill>
              <a:srgbClr val="60BB0E"/>
            </a:solidFill>
          </p:spPr>
          <p:txBody>
            <a:bodyPr vert="horz" lIns="91440" tIns="45720" rIns="91440" bIns="45720" rtlCol="0" anchor="b"/>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t> </a:t>
              </a:r>
              <a:endParaRPr lang="en-GB" sz="2000" dirty="0"/>
            </a:p>
          </p:txBody>
        </p:sp>
        <p:grpSp>
          <p:nvGrpSpPr>
            <p:cNvPr id="17" name="Group 16"/>
            <p:cNvGrpSpPr/>
            <p:nvPr/>
          </p:nvGrpSpPr>
          <p:grpSpPr>
            <a:xfrm>
              <a:off x="9648247" y="2842424"/>
              <a:ext cx="1345721" cy="733246"/>
              <a:chOff x="6245526" y="2846717"/>
              <a:chExt cx="1345721" cy="733246"/>
            </a:xfrm>
          </p:grpSpPr>
          <p:sp>
            <p:nvSpPr>
              <p:cNvPr id="18" name="Rectangle 17"/>
              <p:cNvSpPr/>
              <p:nvPr/>
            </p:nvSpPr>
            <p:spPr>
              <a:xfrm>
                <a:off x="6245526" y="2846717"/>
                <a:ext cx="1345721" cy="7332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027" y="2919792"/>
                <a:ext cx="588119" cy="588119"/>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146" y="2919792"/>
                <a:ext cx="569343" cy="569343"/>
              </a:xfrm>
              <a:prstGeom prst="rect">
                <a:avLst/>
              </a:prstGeom>
            </p:spPr>
          </p:pic>
        </p:grpSp>
      </p:grpSp>
      <p:grpSp>
        <p:nvGrpSpPr>
          <p:cNvPr id="21" name="Group 20"/>
          <p:cNvGrpSpPr/>
          <p:nvPr/>
        </p:nvGrpSpPr>
        <p:grpSpPr>
          <a:xfrm>
            <a:off x="7915194" y="4793455"/>
            <a:ext cx="1728192" cy="881387"/>
            <a:chOff x="9457123" y="4802420"/>
            <a:chExt cx="1728192" cy="881387"/>
          </a:xfrm>
        </p:grpSpPr>
        <p:sp>
          <p:nvSpPr>
            <p:cNvPr id="22" name="Content Placeholder 4"/>
            <p:cNvSpPr txBox="1">
              <a:spLocks/>
            </p:cNvSpPr>
            <p:nvPr/>
          </p:nvSpPr>
          <p:spPr>
            <a:xfrm flipH="1">
              <a:off x="9457123" y="4802420"/>
              <a:ext cx="1728192" cy="881387"/>
            </a:xfrm>
            <a:prstGeom prst="rect">
              <a:avLst/>
            </a:prstGeom>
            <a:solidFill>
              <a:srgbClr val="00BDE3"/>
            </a:solidFill>
          </p:spPr>
          <p:txBody>
            <a:bodyPr vert="horz" lIns="91440" tIns="45720" rIns="91440" bIns="45720" rtlCol="0" anchor="b"/>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 </a:t>
              </a:r>
              <a:endParaRPr lang="en-GB" dirty="0"/>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2493" y="4836924"/>
              <a:ext cx="738318" cy="72501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2101" y="4907036"/>
              <a:ext cx="738318" cy="725015"/>
            </a:xfrm>
            <a:prstGeom prst="rect">
              <a:avLst/>
            </a:prstGeom>
          </p:spPr>
        </p:pic>
      </p:grpSp>
    </p:spTree>
    <p:extLst>
      <p:ext uri="{BB962C8B-B14F-4D97-AF65-F5344CB8AC3E}">
        <p14:creationId xmlns:p14="http://schemas.microsoft.com/office/powerpoint/2010/main" val="23979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6</a:t>
            </a:fld>
            <a:endParaRPr lang="en-US"/>
          </a:p>
        </p:txBody>
      </p:sp>
      <p:sp>
        <p:nvSpPr>
          <p:cNvPr id="5" name="Title 4"/>
          <p:cNvSpPr>
            <a:spLocks noGrp="1"/>
          </p:cNvSpPr>
          <p:nvPr>
            <p:ph type="title"/>
          </p:nvPr>
        </p:nvSpPr>
        <p:spPr/>
        <p:txBody>
          <a:bodyPr/>
          <a:lstStyle/>
          <a:p>
            <a:r>
              <a:rPr lang="en-US" dirty="0"/>
              <a:t>Workflow</a:t>
            </a:r>
          </a:p>
        </p:txBody>
      </p:sp>
      <p:sp>
        <p:nvSpPr>
          <p:cNvPr id="6" name="Text Placeholder 5"/>
          <p:cNvSpPr>
            <a:spLocks noGrp="1"/>
          </p:cNvSpPr>
          <p:nvPr>
            <p:ph type="body" sz="quarter" idx="10"/>
          </p:nvPr>
        </p:nvSpPr>
        <p:spPr>
          <a:xfrm>
            <a:off x="5997388" y="2106706"/>
            <a:ext cx="5356412" cy="3874994"/>
          </a:xfrm>
        </p:spPr>
        <p:txBody>
          <a:bodyPr/>
          <a:lstStyle/>
          <a:p>
            <a:pPr marL="0" indent="0">
              <a:lnSpc>
                <a:spcPct val="100000"/>
              </a:lnSpc>
              <a:spcBef>
                <a:spcPts val="600"/>
              </a:spcBef>
              <a:spcAft>
                <a:spcPts val="600"/>
              </a:spcAft>
              <a:buNone/>
            </a:pPr>
            <a:r>
              <a:rPr lang="en-US" dirty="0"/>
              <a:t>Sviluppo</a:t>
            </a:r>
          </a:p>
          <a:p>
            <a:pPr marL="0" indent="0">
              <a:lnSpc>
                <a:spcPct val="100000"/>
              </a:lnSpc>
              <a:spcBef>
                <a:spcPts val="600"/>
              </a:spcBef>
              <a:spcAft>
                <a:spcPts val="600"/>
              </a:spcAft>
              <a:buNone/>
            </a:pPr>
            <a:r>
              <a:rPr lang="it-IT" dirty="0"/>
              <a:t>Commit/</a:t>
            </a:r>
            <a:r>
              <a:rPr lang="it-IT" dirty="0" err="1"/>
              <a:t>Checkin</a:t>
            </a:r>
            <a:endParaRPr lang="it-IT" dirty="0"/>
          </a:p>
          <a:p>
            <a:pPr marL="0" indent="0">
              <a:lnSpc>
                <a:spcPct val="100000"/>
              </a:lnSpc>
              <a:spcBef>
                <a:spcPts val="600"/>
              </a:spcBef>
              <a:spcAft>
                <a:spcPts val="600"/>
              </a:spcAft>
              <a:buNone/>
            </a:pPr>
            <a:r>
              <a:rPr lang="it-IT" dirty="0"/>
              <a:t>Trigger della Build</a:t>
            </a:r>
          </a:p>
          <a:p>
            <a:pPr marL="0" indent="0">
              <a:lnSpc>
                <a:spcPct val="100000"/>
              </a:lnSpc>
              <a:spcBef>
                <a:spcPts val="600"/>
              </a:spcBef>
              <a:spcAft>
                <a:spcPts val="600"/>
              </a:spcAft>
              <a:buNone/>
            </a:pPr>
            <a:r>
              <a:rPr lang="it-IT" dirty="0"/>
              <a:t>Build del database</a:t>
            </a:r>
          </a:p>
          <a:p>
            <a:pPr marL="0" indent="0">
              <a:lnSpc>
                <a:spcPct val="100000"/>
              </a:lnSpc>
              <a:spcBef>
                <a:spcPts val="600"/>
              </a:spcBef>
              <a:spcAft>
                <a:spcPts val="600"/>
              </a:spcAft>
              <a:buNone/>
            </a:pPr>
            <a:r>
              <a:rPr lang="it-IT" dirty="0"/>
              <a:t>Creazione del db fake</a:t>
            </a:r>
          </a:p>
          <a:p>
            <a:pPr marL="0" indent="0">
              <a:lnSpc>
                <a:spcPct val="100000"/>
              </a:lnSpc>
              <a:spcBef>
                <a:spcPts val="600"/>
              </a:spcBef>
              <a:spcAft>
                <a:spcPts val="600"/>
              </a:spcAft>
              <a:buNone/>
            </a:pPr>
            <a:r>
              <a:rPr lang="it-IT" dirty="0"/>
              <a:t>Test sul database</a:t>
            </a:r>
          </a:p>
          <a:p>
            <a:endParaRPr lang="en-US" dirty="0"/>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38200" y="1808372"/>
            <a:ext cx="4672826" cy="3731816"/>
          </a:xfrm>
          <a:prstGeom prst="rect">
            <a:avLst/>
          </a:prstGeom>
        </p:spPr>
      </p:pic>
    </p:spTree>
    <p:extLst>
      <p:ext uri="{BB962C8B-B14F-4D97-AF65-F5344CB8AC3E}">
        <p14:creationId xmlns:p14="http://schemas.microsoft.com/office/powerpoint/2010/main" val="282462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7</a:t>
            </a:fld>
            <a:endParaRPr lang="en-US"/>
          </a:p>
        </p:txBody>
      </p:sp>
      <p:sp>
        <p:nvSpPr>
          <p:cNvPr id="5" name="Title 4"/>
          <p:cNvSpPr>
            <a:spLocks noGrp="1"/>
          </p:cNvSpPr>
          <p:nvPr>
            <p:ph type="title"/>
          </p:nvPr>
        </p:nvSpPr>
        <p:spPr/>
        <p:txBody>
          <a:bodyPr/>
          <a:lstStyle/>
          <a:p>
            <a:r>
              <a:rPr lang="en-GB" dirty="0"/>
              <a:t>Best practices</a:t>
            </a:r>
            <a:endParaRPr lang="en-US" dirty="0"/>
          </a:p>
        </p:txBody>
      </p:sp>
      <p:sp>
        <p:nvSpPr>
          <p:cNvPr id="6" name="Text Placeholder 5"/>
          <p:cNvSpPr>
            <a:spLocks noGrp="1"/>
          </p:cNvSpPr>
          <p:nvPr>
            <p:ph type="body" sz="quarter" idx="10"/>
          </p:nvPr>
        </p:nvSpPr>
        <p:spPr>
          <a:xfrm>
            <a:off x="838200" y="1852052"/>
            <a:ext cx="10515600" cy="4291012"/>
          </a:xfrm>
        </p:spPr>
        <p:txBody>
          <a:bodyPr/>
          <a:lstStyle/>
          <a:p>
            <a:pPr marL="0" indent="0">
              <a:lnSpc>
                <a:spcPct val="100000"/>
              </a:lnSpc>
              <a:spcBef>
                <a:spcPts val="600"/>
              </a:spcBef>
              <a:spcAft>
                <a:spcPts val="600"/>
              </a:spcAft>
              <a:buNone/>
            </a:pPr>
            <a:r>
              <a:rPr lang="it-IT" dirty="0"/>
              <a:t>Check-in frequenti durante la giornata</a:t>
            </a:r>
          </a:p>
          <a:p>
            <a:pPr marL="0" indent="0">
              <a:lnSpc>
                <a:spcPct val="100000"/>
              </a:lnSpc>
              <a:spcBef>
                <a:spcPts val="600"/>
              </a:spcBef>
              <a:spcAft>
                <a:spcPts val="600"/>
              </a:spcAft>
              <a:buNone/>
            </a:pPr>
            <a:r>
              <a:rPr lang="it-IT" dirty="0"/>
              <a:t>Merge dei cambiamenti per ogni check-in</a:t>
            </a:r>
          </a:p>
          <a:p>
            <a:pPr marL="0" indent="0">
              <a:lnSpc>
                <a:spcPct val="100000"/>
              </a:lnSpc>
              <a:spcBef>
                <a:spcPts val="600"/>
              </a:spcBef>
              <a:spcAft>
                <a:spcPts val="600"/>
              </a:spcAft>
              <a:buNone/>
            </a:pPr>
            <a:r>
              <a:rPr lang="it-IT" dirty="0"/>
              <a:t>Evitare la «rottura» delle build</a:t>
            </a:r>
          </a:p>
          <a:p>
            <a:pPr marL="0" indent="0">
              <a:lnSpc>
                <a:spcPct val="100000"/>
              </a:lnSpc>
              <a:spcBef>
                <a:spcPts val="600"/>
              </a:spcBef>
              <a:spcAft>
                <a:spcPts val="600"/>
              </a:spcAft>
              <a:buNone/>
            </a:pPr>
            <a:r>
              <a:rPr lang="it-IT" dirty="0"/>
              <a:t>Fare check-in solo se la build è ok (</a:t>
            </a:r>
            <a:r>
              <a:rPr lang="it-IT" dirty="0" err="1"/>
              <a:t>vabbeh</a:t>
            </a:r>
            <a:r>
              <a:rPr lang="it-IT" dirty="0"/>
              <a:t>..</a:t>
            </a:r>
            <a:r>
              <a:rPr lang="it-IT" dirty="0">
                <a:sym typeface="Wingdings" panose="05000000000000000000" pitchFamily="2" charset="2"/>
              </a:rPr>
              <a:t></a:t>
            </a:r>
            <a:r>
              <a:rPr lang="it-IT" dirty="0"/>
              <a:t>)</a:t>
            </a:r>
          </a:p>
          <a:p>
            <a:pPr marL="0" indent="0">
              <a:lnSpc>
                <a:spcPct val="100000"/>
              </a:lnSpc>
              <a:spcBef>
                <a:spcPts val="600"/>
              </a:spcBef>
              <a:spcAft>
                <a:spcPts val="600"/>
              </a:spcAft>
              <a:buNone/>
            </a:pPr>
            <a:r>
              <a:rPr lang="it-IT" dirty="0"/>
              <a:t>Notificare quando è possibile fare una </a:t>
            </a:r>
            <a:r>
              <a:rPr lang="it-IT" dirty="0" err="1"/>
              <a:t>get</a:t>
            </a:r>
            <a:r>
              <a:rPr lang="it-IT" dirty="0"/>
              <a:t> da source control</a:t>
            </a:r>
          </a:p>
        </p:txBody>
      </p:sp>
    </p:spTree>
    <p:extLst>
      <p:ext uri="{BB962C8B-B14F-4D97-AF65-F5344CB8AC3E}">
        <p14:creationId xmlns:p14="http://schemas.microsoft.com/office/powerpoint/2010/main" val="14907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8</a:t>
            </a:fld>
            <a:endParaRPr lang="en-US"/>
          </a:p>
        </p:txBody>
      </p:sp>
      <p:sp>
        <p:nvSpPr>
          <p:cNvPr id="5" name="Title 4"/>
          <p:cNvSpPr>
            <a:spLocks noGrp="1"/>
          </p:cNvSpPr>
          <p:nvPr>
            <p:ph type="title"/>
          </p:nvPr>
        </p:nvSpPr>
        <p:spPr/>
        <p:txBody>
          <a:bodyPr/>
          <a:lstStyle/>
          <a:p>
            <a:r>
              <a:rPr lang="en-GB" dirty="0"/>
              <a:t>Su database</a:t>
            </a:r>
            <a:endParaRPr lang="en-US" dirty="0"/>
          </a:p>
        </p:txBody>
      </p:sp>
      <p:sp>
        <p:nvSpPr>
          <p:cNvPr id="9"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Cambia?</a:t>
            </a:r>
          </a:p>
          <a:p>
            <a:pPr marL="0" indent="0">
              <a:lnSpc>
                <a:spcPct val="100000"/>
              </a:lnSpc>
              <a:spcBef>
                <a:spcPts val="600"/>
              </a:spcBef>
              <a:spcAft>
                <a:spcPts val="600"/>
              </a:spcAft>
              <a:buNone/>
            </a:pPr>
            <a:r>
              <a:rPr lang="it-IT" dirty="0"/>
              <a:t>	</a:t>
            </a:r>
            <a:r>
              <a:rPr lang="it-IT" sz="2400" dirty="0"/>
              <a:t>Poter fare </a:t>
            </a:r>
            <a:r>
              <a:rPr lang="it-IT" sz="2400" dirty="0" err="1"/>
              <a:t>get</a:t>
            </a:r>
            <a:r>
              <a:rPr lang="it-IT" sz="2400" dirty="0"/>
              <a:t>/commit dei cambiamenti come per il codice</a:t>
            </a:r>
          </a:p>
          <a:p>
            <a:pPr marL="0" indent="0">
              <a:lnSpc>
                <a:spcPct val="100000"/>
              </a:lnSpc>
              <a:spcBef>
                <a:spcPts val="600"/>
              </a:spcBef>
              <a:spcAft>
                <a:spcPts val="600"/>
              </a:spcAft>
              <a:buNone/>
            </a:pPr>
            <a:r>
              <a:rPr lang="it-IT" sz="2400" dirty="0"/>
              <a:t>	Commit frequenti sulla linea principale come per il codice</a:t>
            </a:r>
            <a:endParaRPr lang="it-IT" sz="2400" dirty="0"/>
          </a:p>
          <a:p>
            <a:pPr marL="0" indent="0">
              <a:lnSpc>
                <a:spcPct val="100000"/>
              </a:lnSpc>
              <a:spcBef>
                <a:spcPts val="600"/>
              </a:spcBef>
              <a:spcAft>
                <a:spcPts val="600"/>
              </a:spcAft>
              <a:buNone/>
            </a:pPr>
            <a:r>
              <a:rPr lang="it-IT" dirty="0"/>
              <a:t>Le build costruiscono una </a:t>
            </a:r>
            <a:r>
              <a:rPr lang="it-IT" dirty="0" err="1"/>
              <a:t>sandbox</a:t>
            </a:r>
            <a:r>
              <a:rPr lang="it-IT" dirty="0"/>
              <a:t> su cui eseguire i test</a:t>
            </a:r>
          </a:p>
          <a:p>
            <a:pPr marL="0" indent="0">
              <a:lnSpc>
                <a:spcPct val="100000"/>
              </a:lnSpc>
              <a:spcBef>
                <a:spcPts val="600"/>
              </a:spcBef>
              <a:spcAft>
                <a:spcPts val="600"/>
              </a:spcAft>
              <a:buNone/>
            </a:pPr>
            <a:r>
              <a:rPr lang="it-IT" dirty="0"/>
              <a:t>Rendere atomici database e applicazione</a:t>
            </a:r>
          </a:p>
          <a:p>
            <a:pPr marL="0" indent="0">
              <a:lnSpc>
                <a:spcPct val="100000"/>
              </a:lnSpc>
              <a:spcBef>
                <a:spcPts val="600"/>
              </a:spcBef>
              <a:spcAft>
                <a:spcPts val="600"/>
              </a:spcAft>
              <a:buNone/>
            </a:pPr>
            <a:r>
              <a:rPr lang="it-IT" dirty="0"/>
              <a:t>Sfruttare strumenti condivisi (Visual Studio, Team Explorer)</a:t>
            </a:r>
          </a:p>
        </p:txBody>
      </p:sp>
    </p:spTree>
    <p:extLst>
      <p:ext uri="{BB962C8B-B14F-4D97-AF65-F5344CB8AC3E}">
        <p14:creationId xmlns:p14="http://schemas.microsoft.com/office/powerpoint/2010/main" val="335626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DEEE8F0-19A4-4F5E-A1B0-B025C2C7DD62}" type="slidenum">
              <a:rPr lang="en-US" smtClean="0"/>
              <a:t>9</a:t>
            </a:fld>
            <a:endParaRPr lang="en-US"/>
          </a:p>
        </p:txBody>
      </p:sp>
      <p:sp>
        <p:nvSpPr>
          <p:cNvPr id="5" name="Title 4"/>
          <p:cNvSpPr>
            <a:spLocks noGrp="1"/>
          </p:cNvSpPr>
          <p:nvPr>
            <p:ph type="title"/>
          </p:nvPr>
        </p:nvSpPr>
        <p:spPr/>
        <p:txBody>
          <a:bodyPr/>
          <a:lstStyle/>
          <a:p>
            <a:r>
              <a:rPr lang="en-GB" dirty="0" err="1"/>
              <a:t>Vantaggi</a:t>
            </a:r>
            <a:endParaRPr lang="en-US" dirty="0"/>
          </a:p>
        </p:txBody>
      </p:sp>
      <p:sp>
        <p:nvSpPr>
          <p:cNvPr id="9" name="Text Placeholder 5"/>
          <p:cNvSpPr>
            <a:spLocks noGrp="1"/>
          </p:cNvSpPr>
          <p:nvPr>
            <p:ph type="body" sz="quarter" idx="10"/>
          </p:nvPr>
        </p:nvSpPr>
        <p:spPr>
          <a:xfrm>
            <a:off x="838200" y="1839446"/>
            <a:ext cx="10515600" cy="4291012"/>
          </a:xfrm>
        </p:spPr>
        <p:txBody>
          <a:bodyPr/>
          <a:lstStyle/>
          <a:p>
            <a:pPr marL="0" indent="0">
              <a:lnSpc>
                <a:spcPct val="100000"/>
              </a:lnSpc>
              <a:spcBef>
                <a:spcPts val="600"/>
              </a:spcBef>
              <a:spcAft>
                <a:spcPts val="600"/>
              </a:spcAft>
              <a:buNone/>
            </a:pPr>
            <a:r>
              <a:rPr lang="it-IT" dirty="0"/>
              <a:t>Annulla la problematica «sul mio pc funziona» </a:t>
            </a:r>
            <a:r>
              <a:rPr lang="it-IT" dirty="0">
                <a:sym typeface="Wingdings" panose="05000000000000000000" pitchFamily="2" charset="2"/>
              </a:rPr>
              <a:t></a:t>
            </a:r>
            <a:endParaRPr lang="it-IT" dirty="0"/>
          </a:p>
          <a:p>
            <a:pPr marL="0" indent="0">
              <a:lnSpc>
                <a:spcPct val="100000"/>
              </a:lnSpc>
              <a:spcBef>
                <a:spcPts val="600"/>
              </a:spcBef>
              <a:spcAft>
                <a:spcPts val="600"/>
              </a:spcAft>
              <a:buNone/>
            </a:pPr>
            <a:r>
              <a:rPr lang="it-IT" dirty="0"/>
              <a:t>Consente l’automazione dei processi</a:t>
            </a:r>
          </a:p>
          <a:p>
            <a:pPr marL="0" indent="0">
              <a:lnSpc>
                <a:spcPct val="100000"/>
              </a:lnSpc>
              <a:spcBef>
                <a:spcPts val="600"/>
              </a:spcBef>
              <a:spcAft>
                <a:spcPts val="600"/>
              </a:spcAft>
              <a:buNone/>
            </a:pPr>
            <a:r>
              <a:rPr lang="it-IT" dirty="0"/>
              <a:t>Migliora la qualità del codice (proprio per i processi frequenti)</a:t>
            </a:r>
          </a:p>
          <a:p>
            <a:pPr marL="0" indent="0">
              <a:lnSpc>
                <a:spcPct val="100000"/>
              </a:lnSpc>
              <a:spcBef>
                <a:spcPts val="600"/>
              </a:spcBef>
              <a:spcAft>
                <a:spcPts val="600"/>
              </a:spcAft>
              <a:buNone/>
            </a:pPr>
            <a:r>
              <a:rPr lang="it-IT" dirty="0"/>
              <a:t>Rende subito disponibile il sorgente/db ad un nuovo dev</a:t>
            </a:r>
          </a:p>
          <a:p>
            <a:pPr marL="0" indent="0">
              <a:lnSpc>
                <a:spcPct val="100000"/>
              </a:lnSpc>
              <a:spcBef>
                <a:spcPts val="600"/>
              </a:spcBef>
              <a:spcAft>
                <a:spcPts val="600"/>
              </a:spcAft>
              <a:buNone/>
            </a:pPr>
            <a:r>
              <a:rPr lang="it-IT" dirty="0"/>
              <a:t>Disaccoppia le problematiche di sviluppo</a:t>
            </a:r>
          </a:p>
          <a:p>
            <a:pPr marL="0" indent="0">
              <a:lnSpc>
                <a:spcPct val="100000"/>
              </a:lnSpc>
              <a:spcBef>
                <a:spcPts val="600"/>
              </a:spcBef>
              <a:spcAft>
                <a:spcPts val="600"/>
              </a:spcAft>
              <a:buNone/>
            </a:pPr>
            <a:r>
              <a:rPr lang="it-IT" dirty="0"/>
              <a:t>Aumenta la disponibilità del «prodotto» immediata al team</a:t>
            </a:r>
          </a:p>
        </p:txBody>
      </p:sp>
    </p:spTree>
    <p:extLst>
      <p:ext uri="{BB962C8B-B14F-4D97-AF65-F5344CB8AC3E}">
        <p14:creationId xmlns:p14="http://schemas.microsoft.com/office/powerpoint/2010/main" val="10555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H2016_theme">
  <a:themeElements>
    <a:clrScheme name="Custom 16">
      <a:dk1>
        <a:srgbClr val="FFFFFF"/>
      </a:dk1>
      <a:lt1>
        <a:srgbClr val="147178"/>
      </a:lt1>
      <a:dk2>
        <a:srgbClr val="FFFFFF"/>
      </a:dk2>
      <a:lt2>
        <a:srgbClr val="147178"/>
      </a:lt2>
      <a:accent1>
        <a:srgbClr val="5B9BD5"/>
      </a:accent1>
      <a:accent2>
        <a:srgbClr val="ED7D31"/>
      </a:accent2>
      <a:accent3>
        <a:srgbClr val="A5A5A5"/>
      </a:accent3>
      <a:accent4>
        <a:srgbClr val="FFC000"/>
      </a:accent4>
      <a:accent5>
        <a:srgbClr val="4472C4"/>
      </a:accent5>
      <a:accent6>
        <a:srgbClr val="70AD47"/>
      </a:accent6>
      <a:hlink>
        <a:srgbClr val="49BBC2"/>
      </a:hlink>
      <a:folHlink>
        <a:srgbClr val="EB91B8"/>
      </a:folHlink>
    </a:clrScheme>
    <a:fontScheme name="DevOpsHeroe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DOH2016.potx" id="{F2CEDF5D-429B-4C7A-8A90-ADB55C9DF590}" vid="{A5042F23-C0B2-409E-B482-6E6D9805F18B}"/>
    </a:ext>
  </a:extLst>
</a:theme>
</file>

<file path=docProps/app.xml><?xml version="1.0" encoding="utf-8"?>
<Properties xmlns="http://schemas.openxmlformats.org/officeDocument/2006/extended-properties" xmlns:vt="http://schemas.openxmlformats.org/officeDocument/2006/docPropsVTypes">
  <Template>DOH2016</Template>
  <TotalTime>99</TotalTime>
  <Words>627</Words>
  <Application>Microsoft Office PowerPoint</Application>
  <PresentationFormat>Widescreen</PresentationFormat>
  <Paragraphs>276</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Segoe UI</vt:lpstr>
      <vt:lpstr>Segoe UI Light</vt:lpstr>
      <vt:lpstr>Wingdings</vt:lpstr>
      <vt:lpstr>DOH2016_theme</vt:lpstr>
      <vt:lpstr>PowerPoint Presentation</vt:lpstr>
      <vt:lpstr>Continuous Integration  con SQL Server</vt:lpstr>
      <vt:lpstr>Sponsors &amp; Organizers</vt:lpstr>
      <vt:lpstr>Chi sono</vt:lpstr>
      <vt:lpstr>Continuous integration</vt:lpstr>
      <vt:lpstr>Workflow</vt:lpstr>
      <vt:lpstr>Best practices</vt:lpstr>
      <vt:lpstr>Su database</vt:lpstr>
      <vt:lpstr>Vantaggi</vt:lpstr>
      <vt:lpstr>PowerPoint Presentation</vt:lpstr>
      <vt:lpstr>Source control manager</vt:lpstr>
      <vt:lpstr>Strumenti</vt:lpstr>
      <vt:lpstr>PowerPoint Presentation</vt:lpstr>
      <vt:lpstr>Strumenti</vt:lpstr>
      <vt:lpstr>Strumenti</vt:lpstr>
      <vt:lpstr>DEMO</vt:lpstr>
      <vt:lpstr>PowerPoint Presentation</vt:lpstr>
      <vt:lpstr>Unit testing</vt:lpstr>
      <vt:lpstr>Strumenti</vt:lpstr>
      <vt:lpstr>DEMO</vt:lpstr>
      <vt:lpstr>PowerPoint Presentation</vt:lpstr>
      <vt:lpstr>Build</vt:lpstr>
      <vt:lpstr>Automazione</vt:lpstr>
      <vt:lpstr>Processo completo</vt:lpstr>
      <vt:lpstr>PowerPoint Presentation</vt:lpstr>
      <vt:lpstr>DEMO</vt:lpstr>
      <vt:lpstr>DevOps</vt:lpstr>
      <vt:lpstr>Conclusioni</vt:lpstr>
      <vt:lpstr>Conclusioni</vt:lpstr>
      <vt:lpstr>Risorse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Alessandro Alpi</dc:creator>
  <cp:lastModifiedBy>Alessandro Alpi</cp:lastModifiedBy>
  <cp:revision>29</cp:revision>
  <dcterms:created xsi:type="dcterms:W3CDTF">2016-10-28T10:03:08Z</dcterms:created>
  <dcterms:modified xsi:type="dcterms:W3CDTF">2016-10-29T11:32:54Z</dcterms:modified>
</cp:coreProperties>
</file>